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rts/chart2.xml" ContentType="application/vnd.openxmlformats-officedocument.drawingml.chart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307" r:id="rId50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Participação (%)</c:v>
                </c:pt>
              </c:strCache>
            </c:strRef>
          </c:tx>
          <c:spPr>
            <a:solidFill>
              <a:srgbClr val="C0504D"/>
            </a:solidFill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AWS</c:v>
                </c:pt>
                <c:pt idx="1">
                  <c:v>Microsoft</c:v>
                </c:pt>
                <c:pt idx="2">
                  <c:v>Google</c:v>
                </c:pt>
                <c:pt idx="3">
                  <c:v>Outros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29</c:v>
                </c:pt>
                <c:pt idx="1">
                  <c:v>20</c:v>
                </c:pt>
                <c:pt idx="2">
                  <c:v>13</c:v>
                </c:pt>
                <c:pt idx="3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E3-4D8A-AC51-610C5E0EBA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B122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45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5B6B8A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Pesos</c:v>
                </c:pt>
              </c:strCache>
            </c:strRef>
          </c:tx>
          <c:spPr>
            <a:solidFill>
              <a:srgbClr val="C0504D"/>
            </a:solidFill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Workload</c:v>
                </c:pt>
                <c:pt idx="1">
                  <c:v>Ops</c:v>
                </c:pt>
                <c:pt idx="2">
                  <c:v>Segurança</c:v>
                </c:pt>
                <c:pt idx="3">
                  <c:v>FinOps</c:v>
                </c:pt>
                <c:pt idx="4">
                  <c:v>Dados</c:v>
                </c:pt>
                <c:pt idx="5">
                  <c:v>Skills</c:v>
                </c:pt>
                <c:pt idx="6">
                  <c:v>Compliance</c:v>
                </c:pt>
                <c:pt idx="7">
                  <c:v>Lock-in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D3-4861-8430-6F3B7FD2EE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B122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3.5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704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https://unsplash.com/photos/blue-utp-cord-40XgDxBfYXM (foto de capa; Unsplash License)
- https://commons.wikimedia.org/wiki/File:Amazon_Web_Services_Logo.svg (logo AWS)
- https://commons.wikimedia.org/wiki/File:Microsoft_Azure.svg (logo Azure)
- https://commons.wikimedia.org/wiki/File:Google_Cloud_logo.svg (logo Google Cloud)
- https://commons.wikimedia.org/wiki/File:Kubernetes_logo_without_workmark.svg (logo Kubernetes)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https://aws.amazon.com/eks/ (EKS)
- https://learn.microsoft.com/en-us/azure/aks/what-is-aks (AKS)
- https://docs.cloud.google.com/kubernetes-engine/docs/concepts/kubernetes-engine-overview (GKE)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https://kubernetes.io/blog/2024/06/06/10-years-of-kubernetes/ (história e origens)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https://docs.aws.amazon.com/lambda/latest/dg/welcome.html (Lambda: escala automática e pay-per-use)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https://docs.cloud.google.com/bigquery/docs/introduction (BigQuery: arquitetura serverless)
- https://learn.microsoft.com/en-us/azure/synapse-analytics/overview-what-is (Synapse overview)
- https://aws.amazon.com/redshift/ (Redshift overview)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https://unsplash.com/photos/an-aerial-view-of-a-large-industrial-building-eUJ94RVUSew (foto; Unsplash License)
[/Sources]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https://unsplash.com/photos/a-bunch-of-blue-wires-connected-to-each-other-PSpf_XgOM5w (foto; Unsplash License)
[/Sources]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https://docs.aws.amazon.com/savingsplans/latest/userguide/sp-ris.html (Savings Plans: compromisso em $/hora)
- https://azure.microsoft.com/en-us/pricing/offers/savings-plan-compute (Azure Savings Plan: hourly spend commitment)
- https://docs.cloud.google.com/compute/docs/sustained-use-discounts (SUD: desconto aparece automaticamente na fatura)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https://unsplash.com/photos/geometric-shape-digital-wallpaper-oyXis2kALVg (foto; Unsplash License)
[/Sources]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https://www.srgresearch.com/articles/cloud-market-share-trends-big-three-together-hold-63-while-oracle-and-the-neoclouds-inch-higher (Synergy Research Group, press release 19 Nov 2025)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https://unsplash.com/photos/an-aerial-view-of-a-large-industrial-building-eUJ94RVUSew (foto; Unsplash License)
[/Sources]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https://aws.amazon.com/compliance/shared-responsibility-model/ (AWS)
- https://learn.microsoft.com/en-us/azure/security/fundamentals/shared-responsibility (Azure)
- https://docs.cloud.google.com/architecture/framework/security/shared-responsibility-shared-fate (Google Cloud)
- https://kubernetes.io/blog/2024/06/06/10-years-of-kubernetes/ (origens e história)
- https://docs.aws.amazon.com/savingsplans/latest/userguide/sp-ris.html (AWS)
- https://azure.microsoft.com/en-us/pricing/offers/savings-plan-compute (Azure)
- https://docs.cloud.google.com/compute/docs/sustained-use-discounts (GCP)
- https://aws.amazon.com/eks/ (EKS)
- https://learn.microsoft.com/en-us/azure/aks/what-is-aks (AKS)
- https://docs.cloud.google.com/bigquery/docs/introduction (BigQuery)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https://aws.amazon.com/eks/ (EKS)
- https://learn.microsoft.com/en-us/azure/aks/what-is-aks (AKS)
- https://docs.cloud.google.com/kubernetes-engine/docs/concepts/kubernetes-engine-overview (GKE)
- https://docs.aws.amazon.com/lambda/latest/dg/welcome.html (Lambda)
- https://docs.cloud.google.com/bigquery/docs/introduction (BigQuery)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https://aws.amazon.com/compliance/shared-responsibility-model/ (AWS Shared Responsibility Model)
- https://learn.microsoft.com/en-us/azure/security/fundamentals/shared-responsibility (Azure shared responsibility)
- https://docs.cloud.google.com/architecture/framework/security/shared-responsibility-shared-fate (Google Cloud shared responsibility &amp; shared fate)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https://aws.amazon.com/compliance/shared-responsibility-model/
- https://learn.microsoft.com/en-us/azure/security/fundamentals/shared-responsibility
- https://docs.cloud.google.com/architecture/framework/security/shared-responsibility-shared-fate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https://unsplash.com/photos/a-bunch-of-blue-wires-connected-to-each-other-PSpf_XgOM5w (foto; Unsplash License)
[/Sources]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https://aws.amazon.com/eks/ (Amazon EKS overview)
- https://learn.microsoft.com/en-us/azure/aks/what-is-aks (AKS overview)
- https://docs.cloud.google.com/kubernetes-engine/docs/concepts/kubernetes-engine-overview (GKE overview)
- https://docs.aws.amazon.com/lambda/latest/dg/welcome.html (AWS Lambda overview)
- https://docs.cloud.google.com/bigquery/docs/introduction (BigQuery overview)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utp_closeup.jpg"/>
          <p:cNvPicPr>
            <a:picLocks noChangeAspect="1"/>
          </p:cNvPicPr>
          <p:nvPr/>
        </p:nvPicPr>
        <p:blipFill>
          <a:blip r:embed="rId3"/>
          <a:srcRect t="7811" b="7811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22960" y="1828800"/>
            <a:ext cx="10607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5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Plataformas de Cloud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822960" y="2606040"/>
            <a:ext cx="106070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 + governança + FinOps + decisão (aula prática de 4h)</a:t>
            </a:r>
            <a:endParaRPr lang="en-US" sz="2000" dirty="0"/>
          </a:p>
        </p:txBody>
      </p:sp>
      <p:sp>
        <p:nvSpPr>
          <p:cNvPr id="6" name="Shape 3"/>
          <p:cNvSpPr/>
          <p:nvPr/>
        </p:nvSpPr>
        <p:spPr>
          <a:xfrm>
            <a:off x="822960" y="5257800"/>
            <a:ext cx="10607040" cy="1005840"/>
          </a:xfrm>
          <a:prstGeom prst="roundRect">
            <a:avLst/>
          </a:prstGeom>
          <a:solidFill>
            <a:srgbClr val="FFFFFF">
              <a:alpha val="88000"/>
            </a:srgbClr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7" name="Image 1" descr="/mnt/data/assets/aws_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3506" y="5440680"/>
            <a:ext cx="1144988" cy="685800"/>
          </a:xfrm>
          <a:prstGeom prst="rect">
            <a:avLst/>
          </a:prstGeom>
        </p:spPr>
      </p:pic>
      <p:pic>
        <p:nvPicPr>
          <p:cNvPr id="8" name="Image 2" descr="/mnt/data/assets/azure_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0480" y="5394960"/>
            <a:ext cx="777240" cy="777240"/>
          </a:xfrm>
          <a:prstGeom prst="rect">
            <a:avLst/>
          </a:prstGeom>
        </p:spPr>
      </p:pic>
      <p:pic>
        <p:nvPicPr>
          <p:cNvPr id="9" name="Image 3" descr="/mnt/data/assets/gcp_logo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4920" y="5528120"/>
            <a:ext cx="3291840" cy="510921"/>
          </a:xfrm>
          <a:prstGeom prst="rect">
            <a:avLst/>
          </a:prstGeom>
        </p:spPr>
      </p:pic>
      <p:pic>
        <p:nvPicPr>
          <p:cNvPr id="10" name="Image 4" descr="/mnt/data/assets/k8s_logo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15400" y="5424585"/>
            <a:ext cx="822960" cy="800285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9738360" y="5504688"/>
            <a:ext cx="1600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1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AWS • Microsoft Azure • Google Cloud • Kubernetes</a:t>
            </a:r>
            <a:endParaRPr lang="en-US" sz="1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13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Kubernetes gerenciado: EKS vs AKS vs GKE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Não compare só “Kubernetes”: compare o que o provedor opera por você.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822960" y="2331720"/>
            <a:ext cx="146304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32688" y="2404872"/>
            <a:ext cx="128016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Tema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286000" y="2331720"/>
            <a:ext cx="384048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2395728" y="2404872"/>
            <a:ext cx="365760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 certa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6126480" y="2331720"/>
            <a:ext cx="530352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6236208" y="2404872"/>
            <a:ext cx="512064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Exemplos de resposta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822960" y="2862072"/>
            <a:ext cx="14630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32688" y="2953512"/>
            <a:ext cx="12801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Upgrades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2286000" y="2862072"/>
            <a:ext cx="3840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2395728" y="2953512"/>
            <a:ext cx="3657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Quem faz e como quebra?</a:t>
            </a:r>
            <a:endParaRPr lang="en-US" sz="1200" dirty="0"/>
          </a:p>
        </p:txBody>
      </p:sp>
      <p:sp>
        <p:nvSpPr>
          <p:cNvPr id="17" name="Shape 15"/>
          <p:cNvSpPr/>
          <p:nvPr/>
        </p:nvSpPr>
        <p:spPr>
          <a:xfrm>
            <a:off x="6126480" y="2862072"/>
            <a:ext cx="53035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236208" y="2953512"/>
            <a:ext cx="51206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Janela, rollback, versões suportadas</a:t>
            </a:r>
            <a:endParaRPr lang="en-US" sz="1200" dirty="0"/>
          </a:p>
        </p:txBody>
      </p:sp>
      <p:sp>
        <p:nvSpPr>
          <p:cNvPr id="19" name="Shape 17"/>
          <p:cNvSpPr/>
          <p:nvPr/>
        </p:nvSpPr>
        <p:spPr>
          <a:xfrm>
            <a:off x="822960" y="3392424"/>
            <a:ext cx="14630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932688" y="3483864"/>
            <a:ext cx="12801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Nós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2286000" y="3392424"/>
            <a:ext cx="3840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2395728" y="3483864"/>
            <a:ext cx="3657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Gerencia nodes? serverless?</a:t>
            </a:r>
            <a:endParaRPr lang="en-US" sz="1200" dirty="0"/>
          </a:p>
        </p:txBody>
      </p:sp>
      <p:sp>
        <p:nvSpPr>
          <p:cNvPr id="23" name="Shape 21"/>
          <p:cNvSpPr/>
          <p:nvPr/>
        </p:nvSpPr>
        <p:spPr>
          <a:xfrm>
            <a:off x="6126480" y="3392424"/>
            <a:ext cx="53035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236208" y="3483864"/>
            <a:ext cx="51206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Node pools, autoscaler, Fargate/Autopilot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822960" y="3922776"/>
            <a:ext cx="14630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932688" y="4014216"/>
            <a:ext cx="12801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Rede</a:t>
            </a:r>
            <a:endParaRPr lang="en-US" sz="1200" dirty="0"/>
          </a:p>
        </p:txBody>
      </p:sp>
      <p:sp>
        <p:nvSpPr>
          <p:cNvPr id="27" name="Shape 25"/>
          <p:cNvSpPr/>
          <p:nvPr/>
        </p:nvSpPr>
        <p:spPr>
          <a:xfrm>
            <a:off x="2286000" y="3922776"/>
            <a:ext cx="3840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2395728" y="4014216"/>
            <a:ext cx="3657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Como expõe serviços?</a:t>
            </a:r>
            <a:endParaRPr lang="en-US" sz="1200" dirty="0"/>
          </a:p>
        </p:txBody>
      </p:sp>
      <p:sp>
        <p:nvSpPr>
          <p:cNvPr id="29" name="Shape 27"/>
          <p:cNvSpPr/>
          <p:nvPr/>
        </p:nvSpPr>
        <p:spPr>
          <a:xfrm>
            <a:off x="6126480" y="3922776"/>
            <a:ext cx="53035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236208" y="4014216"/>
            <a:ext cx="51206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Ingress/LB, CNI, políticas</a:t>
            </a:r>
            <a:endParaRPr lang="en-US" sz="1200" dirty="0"/>
          </a:p>
        </p:txBody>
      </p:sp>
      <p:sp>
        <p:nvSpPr>
          <p:cNvPr id="31" name="Shape 29"/>
          <p:cNvSpPr/>
          <p:nvPr/>
        </p:nvSpPr>
        <p:spPr>
          <a:xfrm>
            <a:off x="822960" y="4453128"/>
            <a:ext cx="14630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932688" y="4544568"/>
            <a:ext cx="12801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Segurança</a:t>
            </a:r>
            <a:endParaRPr lang="en-US" sz="1200" dirty="0"/>
          </a:p>
        </p:txBody>
      </p:sp>
      <p:sp>
        <p:nvSpPr>
          <p:cNvPr id="33" name="Shape 31"/>
          <p:cNvSpPr/>
          <p:nvPr/>
        </p:nvSpPr>
        <p:spPr>
          <a:xfrm>
            <a:off x="2286000" y="4453128"/>
            <a:ext cx="3840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2395728" y="4544568"/>
            <a:ext cx="3657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Integração IAM?</a:t>
            </a:r>
            <a:endParaRPr lang="en-US" sz="1200" dirty="0"/>
          </a:p>
        </p:txBody>
      </p:sp>
      <p:sp>
        <p:nvSpPr>
          <p:cNvPr id="35" name="Shape 33"/>
          <p:cNvSpPr/>
          <p:nvPr/>
        </p:nvSpPr>
        <p:spPr>
          <a:xfrm>
            <a:off x="6126480" y="4453128"/>
            <a:ext cx="53035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236208" y="4544568"/>
            <a:ext cx="51206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RBAC, workload identity, policies</a:t>
            </a: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822960" y="4983480"/>
            <a:ext cx="14630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932688" y="5074920"/>
            <a:ext cx="12801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Observabilidade</a:t>
            </a:r>
            <a:endParaRPr lang="en-US" sz="1200" dirty="0"/>
          </a:p>
        </p:txBody>
      </p:sp>
      <p:sp>
        <p:nvSpPr>
          <p:cNvPr id="39" name="Shape 37"/>
          <p:cNvSpPr/>
          <p:nvPr/>
        </p:nvSpPr>
        <p:spPr>
          <a:xfrm>
            <a:off x="2286000" y="4983480"/>
            <a:ext cx="3840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2395728" y="5074920"/>
            <a:ext cx="3657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Logs/traces integrados?</a:t>
            </a:r>
            <a:endParaRPr lang="en-US" sz="1200" dirty="0"/>
          </a:p>
        </p:txBody>
      </p:sp>
      <p:sp>
        <p:nvSpPr>
          <p:cNvPr id="41" name="Shape 39"/>
          <p:cNvSpPr/>
          <p:nvPr/>
        </p:nvSpPr>
        <p:spPr>
          <a:xfrm>
            <a:off x="6126480" y="4983480"/>
            <a:ext cx="53035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6236208" y="5074920"/>
            <a:ext cx="51206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Custo e correlação</a:t>
            </a:r>
            <a:endParaRPr lang="en-US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14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Curiosidade: Kubernetes nasceu no Google (e virou padrão “multi-cloud”)</a:t>
            </a:r>
            <a:endParaRPr lang="en-US" sz="3800" dirty="0"/>
          </a:p>
        </p:txBody>
      </p:sp>
      <p:pic>
        <p:nvPicPr>
          <p:cNvPr id="6" name="Image 0" descr="/mnt/data/assets/k8s_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2405154"/>
            <a:ext cx="2011680" cy="195625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3017520" y="2423160"/>
            <a:ext cx="84124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Pontos para debate: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3017520" y="2788920"/>
            <a:ext cx="8412480" cy="21177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Kubernetes foi iniciado por uma equipe no Google e open-sourced em 2014.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 ideia evoluiu para um “padrão de fato” para workloads containerizados.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Na prática, o “lock-in” migra para: rede, observabilidade, IAM, dados e pipelines.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Pergunta: Kubernetes realmente elimina lock-in ou só muda onde ele aparece?</a:t>
            </a:r>
            <a:endParaRPr lang="en-US" sz="1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15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Serverless Functions: além de “pagar por uso”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240280"/>
            <a:ext cx="210312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32688" y="2313432"/>
            <a:ext cx="192024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Compare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2926080" y="2240280"/>
            <a:ext cx="411480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3035808" y="2313432"/>
            <a:ext cx="393192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Por quê importa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7040880" y="2240280"/>
            <a:ext cx="438912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150608" y="2313432"/>
            <a:ext cx="420624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 prática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822960" y="2770632"/>
            <a:ext cx="2103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32688" y="2862072"/>
            <a:ext cx="1920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Eventos e integrações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2926080" y="2770632"/>
            <a:ext cx="4114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3035808" y="2862072"/>
            <a:ext cx="3931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Define acoplamento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7040880" y="2770632"/>
            <a:ext cx="4389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150608" y="2862072"/>
            <a:ext cx="4206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Quais eventos/disparos são nativos?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822960" y="3300984"/>
            <a:ext cx="2103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32688" y="3392424"/>
            <a:ext cx="1920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Cold start / latência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2926080" y="3300984"/>
            <a:ext cx="4114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035808" y="3392424"/>
            <a:ext cx="3931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Impacta UX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7040880" y="3300984"/>
            <a:ext cx="4389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150608" y="3392424"/>
            <a:ext cx="4206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Precisa de provisionamento/warm?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822960" y="3831336"/>
            <a:ext cx="2103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32688" y="3922776"/>
            <a:ext cx="1920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Limites (tempo/memória)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2926080" y="3831336"/>
            <a:ext cx="4114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3035808" y="3922776"/>
            <a:ext cx="3931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Define uso ideal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7040880" y="3831336"/>
            <a:ext cx="4389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150608" y="3922776"/>
            <a:ext cx="4206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Quais workloads cabem?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822960" y="4361688"/>
            <a:ext cx="2103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932688" y="4453128"/>
            <a:ext cx="1920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Observabilidade</a:t>
            </a:r>
            <a:endParaRPr lang="en-US" sz="1200" dirty="0"/>
          </a:p>
        </p:txBody>
      </p:sp>
      <p:sp>
        <p:nvSpPr>
          <p:cNvPr id="32" name="Shape 30"/>
          <p:cNvSpPr/>
          <p:nvPr/>
        </p:nvSpPr>
        <p:spPr>
          <a:xfrm>
            <a:off x="2926080" y="4361688"/>
            <a:ext cx="4114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3035808" y="4453128"/>
            <a:ext cx="3931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Define MTTR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7040880" y="4361688"/>
            <a:ext cx="4389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150608" y="4453128"/>
            <a:ext cx="4206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Trace end-to-end é fácil?</a:t>
            </a:r>
            <a:endParaRPr lang="en-US" sz="1200" dirty="0"/>
          </a:p>
        </p:txBody>
      </p:sp>
      <p:sp>
        <p:nvSpPr>
          <p:cNvPr id="36" name="Shape 34"/>
          <p:cNvSpPr/>
          <p:nvPr/>
        </p:nvSpPr>
        <p:spPr>
          <a:xfrm>
            <a:off x="822960" y="4892040"/>
            <a:ext cx="2103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32688" y="4983480"/>
            <a:ext cx="1920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Custo</a:t>
            </a:r>
            <a:endParaRPr lang="en-US" sz="1200" dirty="0"/>
          </a:p>
        </p:txBody>
      </p:sp>
      <p:sp>
        <p:nvSpPr>
          <p:cNvPr id="38" name="Shape 36"/>
          <p:cNvSpPr/>
          <p:nvPr/>
        </p:nvSpPr>
        <p:spPr>
          <a:xfrm>
            <a:off x="2926080" y="4892040"/>
            <a:ext cx="4114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3035808" y="4983480"/>
            <a:ext cx="3931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Pode “explodir”</a:t>
            </a:r>
            <a:endParaRPr lang="en-US" sz="1200" dirty="0"/>
          </a:p>
        </p:txBody>
      </p:sp>
      <p:sp>
        <p:nvSpPr>
          <p:cNvPr id="40" name="Shape 38"/>
          <p:cNvSpPr/>
          <p:nvPr/>
        </p:nvSpPr>
        <p:spPr>
          <a:xfrm>
            <a:off x="7040880" y="4892040"/>
            <a:ext cx="43891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7150608" y="4983480"/>
            <a:ext cx="42062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Onde está o teto (concurrency, bursts)?</a:t>
            </a:r>
            <a:endParaRPr lang="en-US" sz="1200" dirty="0"/>
          </a:p>
        </p:txBody>
      </p:sp>
      <p:sp>
        <p:nvSpPr>
          <p:cNvPr id="42" name="Shape 40"/>
          <p:cNvSpPr/>
          <p:nvPr/>
        </p:nvSpPr>
        <p:spPr>
          <a:xfrm>
            <a:off x="822960" y="580644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822960" y="5806440"/>
            <a:ext cx="109728" cy="65532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1051560" y="591616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Dica: comece por eventos + observabilidade. Depois discuta custo.</a:t>
            </a:r>
            <a:endParaRPr lang="en-US" sz="1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16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Storage: objeto, bloco e arquivo (quando usar)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286000"/>
            <a:ext cx="3566160" cy="27432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22960" y="2286000"/>
            <a:ext cx="91440" cy="274320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51560" y="2468880"/>
            <a:ext cx="3246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Objeto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51560" y="2880360"/>
            <a:ext cx="3246120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S3 / Blob / Cloud Storage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Conteúdo imutável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Data lake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CDN/origin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Versão + lifecycle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4526280" y="2286000"/>
            <a:ext cx="3566160" cy="27432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4526280" y="2286000"/>
            <a:ext cx="91440" cy="274320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754880" y="2468880"/>
            <a:ext cx="3246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Bloco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754880" y="2880360"/>
            <a:ext cx="3246120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EBS / Managed Disks / Persistent Disk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Baixa latência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Boot volumes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DB self-managed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8229600" y="2286000"/>
            <a:ext cx="3200400" cy="27432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8229600" y="2286000"/>
            <a:ext cx="91440" cy="2743200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458200" y="2468880"/>
            <a:ext cx="28803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Arquivo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458200" y="2880360"/>
            <a:ext cx="2880360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EFS / Azure Files / Filestore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Compatível com POSIX/SMB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Lift-and-shift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Compartilhamento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822960" y="525780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822960" y="5257800"/>
            <a:ext cx="109728" cy="65532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1051560" y="536752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Compare: classes/tiering, requests, consistência, encryption e egress.</a:t>
            </a:r>
            <a:endParaRPr lang="en-US" sz="1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17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Objeto (S3/Blob/GCS): checklist de comparação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148840"/>
            <a:ext cx="237744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32688" y="2221992"/>
            <a:ext cx="219456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Tema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3200400" y="2148840"/>
            <a:ext cx="822960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3310128" y="2221992"/>
            <a:ext cx="804672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Perguntas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822960" y="2679192"/>
            <a:ext cx="23774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932688" y="2770632"/>
            <a:ext cx="21945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Classes e lifecycle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3200400" y="2679192"/>
            <a:ext cx="8229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3310128" y="2770632"/>
            <a:ext cx="8046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Quais classes? Como automatizar tiers?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822960" y="3209544"/>
            <a:ext cx="23774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32688" y="3300984"/>
            <a:ext cx="21945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Requests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3200400" y="3209544"/>
            <a:ext cx="8229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310128" y="3300984"/>
            <a:ext cx="8046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Preço por operação e impacto em apps “chatty”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822960" y="3739896"/>
            <a:ext cx="23774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32688" y="3831336"/>
            <a:ext cx="21945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Retenção/imutabilidade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3200400" y="3739896"/>
            <a:ext cx="8229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310128" y="3831336"/>
            <a:ext cx="8046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WORM/legal hold?</a:t>
            </a:r>
            <a:endParaRPr lang="en-US" sz="1300" dirty="0"/>
          </a:p>
        </p:txBody>
      </p:sp>
      <p:sp>
        <p:nvSpPr>
          <p:cNvPr id="22" name="Shape 20"/>
          <p:cNvSpPr/>
          <p:nvPr/>
        </p:nvSpPr>
        <p:spPr>
          <a:xfrm>
            <a:off x="822960" y="4270248"/>
            <a:ext cx="23774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932688" y="4361688"/>
            <a:ext cx="21945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Criptografia</a:t>
            </a:r>
            <a:endParaRPr lang="en-US" sz="1300" dirty="0"/>
          </a:p>
        </p:txBody>
      </p:sp>
      <p:sp>
        <p:nvSpPr>
          <p:cNvPr id="24" name="Shape 22"/>
          <p:cNvSpPr/>
          <p:nvPr/>
        </p:nvSpPr>
        <p:spPr>
          <a:xfrm>
            <a:off x="3200400" y="4270248"/>
            <a:ext cx="8229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3310128" y="4361688"/>
            <a:ext cx="8046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KMS/keys, rotation e auditoria</a:t>
            </a:r>
            <a:endParaRPr lang="en-US" sz="1300" dirty="0"/>
          </a:p>
        </p:txBody>
      </p:sp>
      <p:sp>
        <p:nvSpPr>
          <p:cNvPr id="26" name="Shape 24"/>
          <p:cNvSpPr/>
          <p:nvPr/>
        </p:nvSpPr>
        <p:spPr>
          <a:xfrm>
            <a:off x="822960" y="4800600"/>
            <a:ext cx="23774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932688" y="4892040"/>
            <a:ext cx="21945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Egress</a:t>
            </a:r>
            <a:endParaRPr lang="en-US" sz="1300" dirty="0"/>
          </a:p>
        </p:txBody>
      </p:sp>
      <p:sp>
        <p:nvSpPr>
          <p:cNvPr id="28" name="Shape 26"/>
          <p:cNvSpPr/>
          <p:nvPr/>
        </p:nvSpPr>
        <p:spPr>
          <a:xfrm>
            <a:off x="3200400" y="4800600"/>
            <a:ext cx="8229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3310128" y="4892040"/>
            <a:ext cx="8046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Quanto custa sair e replicar entre regiões?</a:t>
            </a:r>
            <a:endParaRPr lang="en-US" sz="13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18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Banco relacional gerenciado: o que comparar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914400" y="2331720"/>
            <a:ext cx="10607040" cy="2927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HA nativo e failover (RPO/RTO) - </a:t>
            </a:r>
            <a:r>
              <a:rPr lang="en-US" b="1" dirty="0"/>
              <a:t> (Recovery Time Objective)</a:t>
            </a:r>
            <a:r>
              <a:rPr lang="en-US" dirty="0"/>
              <a:t> e o </a:t>
            </a:r>
            <a:r>
              <a:rPr lang="en-US" b="1" dirty="0"/>
              <a:t>RPO (Recovery Point Objective)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Read replicas e escalabilidade (leitura vs escrita)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Backups: janela, retenção, restore point-in-time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Limites de IOPS/throughput por tier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Extensões (Postgres), compatibilidade e “gotchas”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Observabilidade: slow queries, métricas e alertas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Custos escondidos: storage, IOPS, tráfego entre AZs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914400" y="603504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914400" y="6035040"/>
            <a:ext cx="109728" cy="65532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143000" y="614476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 relâmpago: “Qual métrica você monitora para decidir scale-up vs read replica?”</a:t>
            </a:r>
            <a:endParaRPr lang="en-US" sz="1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19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NoSQL: modelos diferentes (não compare como se fosse “um só”)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148840"/>
            <a:ext cx="182880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32688" y="2221992"/>
            <a:ext cx="164592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Modelo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2651760" y="2148840"/>
            <a:ext cx="365760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761488" y="2221992"/>
            <a:ext cx="347472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Exemplos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309360" y="2148840"/>
            <a:ext cx="512064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419088" y="2221992"/>
            <a:ext cx="493776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Use quando…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822960" y="2679192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32688" y="2770632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Key-value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2651760" y="2679192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2761488" y="2770632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DynamoDB / Cosmos (Table API)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6309360" y="2679192"/>
            <a:ext cx="51206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419088" y="2770632"/>
            <a:ext cx="49377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Baixa latência previsível, escala horizontal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822960" y="3209544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32688" y="3300984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Documento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2651760" y="3209544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2761488" y="3300984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CosmosDB / Firestore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6309360" y="3209544"/>
            <a:ext cx="51206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419088" y="3300984"/>
            <a:ext cx="49377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Dados semi-estruturados e evolução de schema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822960" y="3739896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32688" y="3831336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Wide-column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2651760" y="3739896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2761488" y="3831336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Bigtable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6309360" y="3739896"/>
            <a:ext cx="51206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419088" y="3831336"/>
            <a:ext cx="49377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Time series/telemetria em grande escala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822960" y="4270248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932688" y="4361688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Cache</a:t>
            </a:r>
            <a:endParaRPr lang="en-US" sz="1200" dirty="0"/>
          </a:p>
        </p:txBody>
      </p:sp>
      <p:sp>
        <p:nvSpPr>
          <p:cNvPr id="32" name="Shape 30"/>
          <p:cNvSpPr/>
          <p:nvPr/>
        </p:nvSpPr>
        <p:spPr>
          <a:xfrm>
            <a:off x="2651760" y="4270248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2761488" y="4361688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ElastiCache / Azure Cache / Memorystore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6309360" y="4270248"/>
            <a:ext cx="51206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419088" y="4361688"/>
            <a:ext cx="49377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Reduzir latência e carga no banco</a:t>
            </a:r>
            <a:endParaRPr lang="en-US" sz="12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20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Data Warehouse: Redshift vs Synapse vs BigQuery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148840"/>
            <a:ext cx="192024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32688" y="2221992"/>
            <a:ext cx="173736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Ângulo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2743200" y="2148840"/>
            <a:ext cx="475488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852928" y="2221992"/>
            <a:ext cx="457200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7498080" y="2148840"/>
            <a:ext cx="393192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607808" y="2221992"/>
            <a:ext cx="374904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Impacto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822960" y="2679192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32688" y="2770632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Arquitetura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2743200" y="2679192"/>
            <a:ext cx="47548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2852928" y="2770632"/>
            <a:ext cx="45720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Provisionado ou serverless?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7498080" y="2679192"/>
            <a:ext cx="3931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607808" y="2770632"/>
            <a:ext cx="3749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Capacidade vs elasticidade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822960" y="3209544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32688" y="3300984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Cobrança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2743200" y="3209544"/>
            <a:ext cx="47548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2852928" y="3300984"/>
            <a:ext cx="45720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Por query? por nó? por tempo?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7498080" y="3209544"/>
            <a:ext cx="3931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7607808" y="3300984"/>
            <a:ext cx="3749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Previsibilidade de custo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822960" y="3739896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32688" y="3831336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Integrações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2743200" y="3739896"/>
            <a:ext cx="47548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2852928" y="3831336"/>
            <a:ext cx="45720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Spark/ETL/BI nativos?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7498080" y="3739896"/>
            <a:ext cx="3931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607808" y="3831336"/>
            <a:ext cx="3749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Lead time de pipelines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822960" y="4270248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932688" y="4361688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Governança</a:t>
            </a:r>
            <a:endParaRPr lang="en-US" sz="1200" dirty="0"/>
          </a:p>
        </p:txBody>
      </p:sp>
      <p:sp>
        <p:nvSpPr>
          <p:cNvPr id="32" name="Shape 30"/>
          <p:cNvSpPr/>
          <p:nvPr/>
        </p:nvSpPr>
        <p:spPr>
          <a:xfrm>
            <a:off x="2743200" y="4270248"/>
            <a:ext cx="47548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2852928" y="4361688"/>
            <a:ext cx="45720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Catálogo/linhagem/acesso por coluna?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7498080" y="4270248"/>
            <a:ext cx="3931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607808" y="4361688"/>
            <a:ext cx="3749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Compliance e “data mesh”</a:t>
            </a:r>
            <a:endParaRPr lang="en-US" sz="12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21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Mensageria e streaming: compare semântica e operação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914400" y="2377440"/>
            <a:ext cx="10607040" cy="26574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Semântica: pub/sub, filas, ordering, retries, DLQ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Garantias: at-least-once vs exactly-once (onde?)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Escala: throughput, partições, retenção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Operação: monitoramento, reprocessamento, custos por volume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Integrações: triggers para serverless e pipelines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914400" y="603504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914400" y="6035040"/>
            <a:ext cx="109728" cy="655320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143000" y="614476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Pergunta: “Se eu precisar reprocessar 7 dias de eventos, qual parte dói?”</a:t>
            </a:r>
            <a:endParaRPr lang="en-US" sz="1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22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Rede: VPC/VNet/VPC (conceitos são parecidos, detalhes mudam muito)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331720"/>
            <a:ext cx="10607040" cy="347472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097280" y="2514600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Região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1097280" y="2834640"/>
            <a:ext cx="4709160" cy="26517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280160" y="2971800"/>
            <a:ext cx="4343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Zona/AZ A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1280160" y="3291840"/>
            <a:ext cx="4343400" cy="822960"/>
          </a:xfrm>
          <a:prstGeom prst="rect">
            <a:avLst/>
          </a:prstGeom>
          <a:solidFill>
            <a:srgbClr val="E8F1FF"/>
          </a:solidFill>
          <a:ln w="12700">
            <a:solidFill>
              <a:srgbClr val="CFE0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417320" y="3429000"/>
            <a:ext cx="4069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Subnet pública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1280160" y="4251960"/>
            <a:ext cx="4343400" cy="1005840"/>
          </a:xfrm>
          <a:prstGeom prst="rect">
            <a:avLst/>
          </a:prstGeom>
          <a:solidFill>
            <a:srgbClr val="ECFDF5"/>
          </a:solidFill>
          <a:ln w="12700">
            <a:solidFill>
              <a:srgbClr val="B7F0D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417320" y="4389120"/>
            <a:ext cx="4069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Subnet privada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6263640" y="2834640"/>
            <a:ext cx="4709160" cy="26517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6446520" y="2971800"/>
            <a:ext cx="43434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Zona/AZ B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6446520" y="3291840"/>
            <a:ext cx="4343400" cy="822960"/>
          </a:xfrm>
          <a:prstGeom prst="rect">
            <a:avLst/>
          </a:prstGeom>
          <a:solidFill>
            <a:srgbClr val="E8F1FF"/>
          </a:solidFill>
          <a:ln w="12700">
            <a:solidFill>
              <a:srgbClr val="CFE0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583680" y="3429000"/>
            <a:ext cx="4069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Subnet pública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6446520" y="4251960"/>
            <a:ext cx="4343400" cy="1005840"/>
          </a:xfrm>
          <a:prstGeom prst="rect">
            <a:avLst/>
          </a:prstGeom>
          <a:solidFill>
            <a:srgbClr val="ECFDF5"/>
          </a:solidFill>
          <a:ln w="12700">
            <a:solidFill>
              <a:srgbClr val="B7F0D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6583680" y="4389120"/>
            <a:ext cx="4069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Subnet privada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822960" y="598932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822960" y="5989320"/>
            <a:ext cx="109728" cy="65532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1051560" y="609904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Compare: DNS/LB, firewall rules, peering, private endpoints e custo de tráfego.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aerial_datacentre.jpg"/>
          <p:cNvPicPr>
            <a:picLocks noChangeAspect="1"/>
          </p:cNvPicPr>
          <p:nvPr/>
        </p:nvPicPr>
        <p:blipFill>
          <a:blip r:embed="rId3"/>
          <a:srcRect l="1" r="1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22960" y="2377440"/>
            <a:ext cx="1060704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Mercado &amp; contexto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822960" y="3246120"/>
            <a:ext cx="10607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Por que comparar? Porque as decisões são cada vez mais “operacionais + econômicas”.</a:t>
            </a:r>
            <a:endParaRPr lang="en-US" sz="1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Segurança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23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IAM: o coração da governança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 maior parte dos incidentes “simples” é permissão errada.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14400" y="2331720"/>
            <a:ext cx="10607040" cy="26574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Identidade (humana e máquina): SSO, MFA, identidades gerenciadas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Autorização: roles/policies e escopo (projeto/assinatura/conta)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Princípio do menor privilégio (least privilege)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Separação de ambientes (dev/test/prod) e duties</a:t>
            </a:r>
            <a:endParaRPr lang="en-US" sz="1700" dirty="0"/>
          </a:p>
          <a:p>
            <a:pPr marL="215900" indent="-215900">
              <a:lnSpc>
                <a:spcPct val="120000"/>
              </a:lnSpc>
              <a:buSzPct val="100000"/>
              <a:buChar char="•"/>
            </a:pPr>
            <a:r>
              <a:rPr lang="en-US" sz="17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Auditoria: logs de acesso e trilhas (quem fez o quê?)</a:t>
            </a:r>
            <a:endParaRPr lang="en-US" sz="17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Segurança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24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Mini-exemplo: “least privilege” (pensamento)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331720"/>
            <a:ext cx="10607040" cy="301752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097280" y="2514600"/>
            <a:ext cx="10241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Cenário: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97280" y="2834640"/>
            <a:ext cx="10241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Um serviço precisa LER objetos de um bucket e ESCREVER logs em outro.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1097280" y="3337560"/>
            <a:ext cx="10241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Evite: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1234440" y="3611880"/>
            <a:ext cx="4480560" cy="1117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lnSpc>
                <a:spcPct val="120000"/>
              </a:lnSpc>
              <a:buSzPct val="100000"/>
              <a:buChar char="•"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Permissão *admin* “só para funcionar”</a:t>
            </a:r>
            <a:endParaRPr lang="en-US" sz="1400" dirty="0"/>
          </a:p>
          <a:p>
            <a:pPr marL="177800" indent="-177800">
              <a:lnSpc>
                <a:spcPct val="120000"/>
              </a:lnSpc>
              <a:buSzPct val="100000"/>
              <a:buChar char="•"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Permissões no bucket errado</a:t>
            </a:r>
            <a:endParaRPr lang="en-US" sz="1400" dirty="0"/>
          </a:p>
          <a:p>
            <a:pPr marL="177800" indent="-177800">
              <a:lnSpc>
                <a:spcPct val="120000"/>
              </a:lnSpc>
              <a:buSzPct val="100000"/>
              <a:buChar char="•"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Chaves estáticas sem rotação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5989320" y="3337560"/>
            <a:ext cx="5303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Faça: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126480" y="3611880"/>
            <a:ext cx="5212080" cy="1117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77800" indent="-177800">
              <a:lnSpc>
                <a:spcPct val="120000"/>
              </a:lnSpc>
              <a:buSzPct val="100000"/>
              <a:buChar char="•"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Role específica (read em A, write em B)</a:t>
            </a:r>
            <a:endParaRPr lang="en-US" sz="1400" dirty="0"/>
          </a:p>
          <a:p>
            <a:pPr marL="177800" indent="-177800">
              <a:lnSpc>
                <a:spcPct val="120000"/>
              </a:lnSpc>
              <a:buSzPct val="100000"/>
              <a:buChar char="•"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Identidade gerenciada (sem segredo)</a:t>
            </a:r>
            <a:endParaRPr lang="en-US" sz="1400" dirty="0"/>
          </a:p>
          <a:p>
            <a:pPr marL="177800" indent="-177800">
              <a:lnSpc>
                <a:spcPct val="120000"/>
              </a:lnSpc>
              <a:buSzPct val="100000"/>
              <a:buChar char="•"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Auditoria e alertas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822960" y="557784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822960" y="5577840"/>
            <a:ext cx="109728" cy="655320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051560" y="568756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Pergunta: qual seria o “menor conjunto” de ações necessárias?</a:t>
            </a:r>
            <a:endParaRPr lang="en-US" sz="14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Operação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25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Observabilidade: logs + métricas + traces (e correlação)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 dor real está no “day-2”: entender, debugar e reagir rápido.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822960" y="2423160"/>
            <a:ext cx="3246120" cy="16002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38100" dist="1905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822960" y="2423160"/>
            <a:ext cx="3246120" cy="109728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1560" y="2624328"/>
            <a:ext cx="27889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Logs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51560" y="3017520"/>
            <a:ext cx="278892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Eventos detalhados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(“o que aconteceu?”)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4480560" y="2423160"/>
            <a:ext cx="3246120" cy="16002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38100" dist="1905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4480560" y="2423160"/>
            <a:ext cx="3246120" cy="109728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4709160" y="2624328"/>
            <a:ext cx="27889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Métricas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4709160" y="3017520"/>
            <a:ext cx="278892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Séries temporais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(“quando degradou?”)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8138160" y="2423160"/>
            <a:ext cx="3246120" cy="16002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38100" dist="1905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8138160" y="2423160"/>
            <a:ext cx="3246120" cy="109728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8366760" y="2624328"/>
            <a:ext cx="27889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Traces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8366760" y="3017520"/>
            <a:ext cx="278892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Caminho da requisição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(“onde está lento?”)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822960" y="4251960"/>
            <a:ext cx="106070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Tradução rápida (serviços gerenciados):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22960" y="4617720"/>
            <a:ext cx="2011680" cy="41148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932688" y="4690872"/>
            <a:ext cx="1828800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Camada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2834640" y="4617720"/>
            <a:ext cx="2743200" cy="41148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2944368" y="4690872"/>
            <a:ext cx="2560320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AWS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5577840" y="4617720"/>
            <a:ext cx="2743200" cy="41148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5687568" y="4690872"/>
            <a:ext cx="2560320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8321040" y="4617720"/>
            <a:ext cx="3108960" cy="41148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8430768" y="4690872"/>
            <a:ext cx="2926080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Google Cloud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822960" y="5029200"/>
            <a:ext cx="201168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932688" y="512064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Logs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2834640" y="5029200"/>
            <a:ext cx="274320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2944368" y="5120640"/>
            <a:ext cx="256032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CloudWatch Logs</a:t>
            </a:r>
            <a:endParaRPr lang="en-US" sz="1200" dirty="0"/>
          </a:p>
        </p:txBody>
      </p:sp>
      <p:sp>
        <p:nvSpPr>
          <p:cNvPr id="32" name="Shape 30"/>
          <p:cNvSpPr/>
          <p:nvPr/>
        </p:nvSpPr>
        <p:spPr>
          <a:xfrm>
            <a:off x="5577840" y="5029200"/>
            <a:ext cx="274320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5687568" y="5120640"/>
            <a:ext cx="256032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 Monitor Logs (Log Analytics)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8321040" y="5029200"/>
            <a:ext cx="310896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8430768" y="5120640"/>
            <a:ext cx="292608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Logging</a:t>
            </a:r>
            <a:endParaRPr lang="en-US" sz="1200" dirty="0"/>
          </a:p>
        </p:txBody>
      </p:sp>
      <p:sp>
        <p:nvSpPr>
          <p:cNvPr id="36" name="Shape 34"/>
          <p:cNvSpPr/>
          <p:nvPr/>
        </p:nvSpPr>
        <p:spPr>
          <a:xfrm>
            <a:off x="822960" y="5440680"/>
            <a:ext cx="201168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32688" y="553212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Métricas</a:t>
            </a:r>
            <a:endParaRPr lang="en-US" sz="1200" dirty="0"/>
          </a:p>
        </p:txBody>
      </p:sp>
      <p:sp>
        <p:nvSpPr>
          <p:cNvPr id="38" name="Shape 36"/>
          <p:cNvSpPr/>
          <p:nvPr/>
        </p:nvSpPr>
        <p:spPr>
          <a:xfrm>
            <a:off x="2834640" y="5440680"/>
            <a:ext cx="274320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2944368" y="5532120"/>
            <a:ext cx="256032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CloudWatch Metrics</a:t>
            </a:r>
            <a:endParaRPr lang="en-US" sz="1200" dirty="0"/>
          </a:p>
        </p:txBody>
      </p:sp>
      <p:sp>
        <p:nvSpPr>
          <p:cNvPr id="40" name="Shape 38"/>
          <p:cNvSpPr/>
          <p:nvPr/>
        </p:nvSpPr>
        <p:spPr>
          <a:xfrm>
            <a:off x="5577840" y="5440680"/>
            <a:ext cx="274320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5687568" y="5532120"/>
            <a:ext cx="256032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 Monitor Metrics</a:t>
            </a:r>
            <a:endParaRPr lang="en-US" sz="1200" dirty="0"/>
          </a:p>
        </p:txBody>
      </p:sp>
      <p:sp>
        <p:nvSpPr>
          <p:cNvPr id="42" name="Shape 40"/>
          <p:cNvSpPr/>
          <p:nvPr/>
        </p:nvSpPr>
        <p:spPr>
          <a:xfrm>
            <a:off x="8321040" y="5440680"/>
            <a:ext cx="310896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8430768" y="5532120"/>
            <a:ext cx="292608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Monitoring</a:t>
            </a:r>
            <a:endParaRPr lang="en-US" sz="1200" dirty="0"/>
          </a:p>
        </p:txBody>
      </p:sp>
      <p:sp>
        <p:nvSpPr>
          <p:cNvPr id="44" name="Shape 42"/>
          <p:cNvSpPr/>
          <p:nvPr/>
        </p:nvSpPr>
        <p:spPr>
          <a:xfrm>
            <a:off x="822960" y="5852160"/>
            <a:ext cx="201168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932688" y="594360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Traces/APM</a:t>
            </a:r>
            <a:endParaRPr lang="en-US" sz="1200" dirty="0"/>
          </a:p>
        </p:txBody>
      </p:sp>
      <p:sp>
        <p:nvSpPr>
          <p:cNvPr id="46" name="Shape 44"/>
          <p:cNvSpPr/>
          <p:nvPr/>
        </p:nvSpPr>
        <p:spPr>
          <a:xfrm>
            <a:off x="2834640" y="5852160"/>
            <a:ext cx="274320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2944368" y="5943600"/>
            <a:ext cx="256032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X-Ray</a:t>
            </a:r>
            <a:endParaRPr lang="en-US" sz="1200" dirty="0"/>
          </a:p>
        </p:txBody>
      </p:sp>
      <p:sp>
        <p:nvSpPr>
          <p:cNvPr id="48" name="Shape 46"/>
          <p:cNvSpPr/>
          <p:nvPr/>
        </p:nvSpPr>
        <p:spPr>
          <a:xfrm>
            <a:off x="5577840" y="5852160"/>
            <a:ext cx="274320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5687568" y="5943600"/>
            <a:ext cx="256032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Application Insights</a:t>
            </a:r>
            <a:endParaRPr lang="en-US" sz="1200" dirty="0"/>
          </a:p>
        </p:txBody>
      </p:sp>
      <p:sp>
        <p:nvSpPr>
          <p:cNvPr id="50" name="Shape 48"/>
          <p:cNvSpPr/>
          <p:nvPr/>
        </p:nvSpPr>
        <p:spPr>
          <a:xfrm>
            <a:off x="8321040" y="5852160"/>
            <a:ext cx="310896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8430768" y="5943600"/>
            <a:ext cx="2926080" cy="228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Trace</a:t>
            </a:r>
            <a:endParaRPr lang="en-US" sz="12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Operação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26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Infra como código (IaC): o antídoto do “click-ops”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Priorize: reprodutibilidade, revisão (PR), drift detection e policy-as-code.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822960" y="2331720"/>
            <a:ext cx="1715845" cy="43891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32688" y="2404872"/>
            <a:ext cx="1532965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Categoria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538805" y="2331720"/>
            <a:ext cx="2105809" cy="43891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2648533" y="2404872"/>
            <a:ext cx="1922929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AWS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4644614" y="2331720"/>
            <a:ext cx="2105809" cy="43891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754342" y="2404872"/>
            <a:ext cx="1922929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6750424" y="2331720"/>
            <a:ext cx="2027816" cy="43891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6860152" y="2404872"/>
            <a:ext cx="1844936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Google Cloud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8778240" y="2331720"/>
            <a:ext cx="2651760" cy="43891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887968" y="2404872"/>
            <a:ext cx="2468880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Observação para debate</a:t>
            </a:r>
            <a:endParaRPr lang="en-US" sz="1200" dirty="0"/>
          </a:p>
        </p:txBody>
      </p:sp>
      <p:sp>
        <p:nvSpPr>
          <p:cNvPr id="17" name="Shape 15"/>
          <p:cNvSpPr/>
          <p:nvPr/>
        </p:nvSpPr>
        <p:spPr>
          <a:xfrm>
            <a:off x="822960" y="2770632"/>
            <a:ext cx="1715845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32688" y="2862072"/>
            <a:ext cx="1532965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IaC nativa</a:t>
            </a:r>
            <a:endParaRPr lang="en-US" sz="1200" dirty="0"/>
          </a:p>
        </p:txBody>
      </p:sp>
      <p:sp>
        <p:nvSpPr>
          <p:cNvPr id="19" name="Shape 17"/>
          <p:cNvSpPr/>
          <p:nvPr/>
        </p:nvSpPr>
        <p:spPr>
          <a:xfrm>
            <a:off x="2538805" y="2770632"/>
            <a:ext cx="2105809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2648533" y="2862072"/>
            <a:ext cx="1922929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CloudFormation / CDK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4644614" y="2770632"/>
            <a:ext cx="2105809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754342" y="2862072"/>
            <a:ext cx="1922929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ARM / Bicep</a:t>
            </a:r>
            <a:endParaRPr lang="en-US" sz="1200" dirty="0"/>
          </a:p>
        </p:txBody>
      </p:sp>
      <p:sp>
        <p:nvSpPr>
          <p:cNvPr id="23" name="Shape 21"/>
          <p:cNvSpPr/>
          <p:nvPr/>
        </p:nvSpPr>
        <p:spPr>
          <a:xfrm>
            <a:off x="6750424" y="2770632"/>
            <a:ext cx="2027816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860152" y="2862072"/>
            <a:ext cx="1844936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Deployment Manager (legado)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822960" y="3209544"/>
            <a:ext cx="1715845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932688" y="3300984"/>
            <a:ext cx="1532965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IaC “de mercado”</a:t>
            </a:r>
            <a:endParaRPr lang="en-US" sz="1200" dirty="0"/>
          </a:p>
        </p:txBody>
      </p:sp>
      <p:sp>
        <p:nvSpPr>
          <p:cNvPr id="27" name="Shape 25"/>
          <p:cNvSpPr/>
          <p:nvPr/>
        </p:nvSpPr>
        <p:spPr>
          <a:xfrm>
            <a:off x="2538805" y="3209544"/>
            <a:ext cx="2105809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2648533" y="3300984"/>
            <a:ext cx="1922929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Terraform</a:t>
            </a:r>
            <a:endParaRPr lang="en-US" sz="1200" dirty="0"/>
          </a:p>
        </p:txBody>
      </p:sp>
      <p:sp>
        <p:nvSpPr>
          <p:cNvPr id="29" name="Shape 27"/>
          <p:cNvSpPr/>
          <p:nvPr/>
        </p:nvSpPr>
        <p:spPr>
          <a:xfrm>
            <a:off x="4644614" y="3209544"/>
            <a:ext cx="2105809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4754342" y="3300984"/>
            <a:ext cx="1922929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Terraform</a:t>
            </a:r>
            <a:endParaRPr lang="en-US" sz="1200" dirty="0"/>
          </a:p>
        </p:txBody>
      </p:sp>
      <p:sp>
        <p:nvSpPr>
          <p:cNvPr id="31" name="Shape 29"/>
          <p:cNvSpPr/>
          <p:nvPr/>
        </p:nvSpPr>
        <p:spPr>
          <a:xfrm>
            <a:off x="6750424" y="3209544"/>
            <a:ext cx="2027816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860152" y="3300984"/>
            <a:ext cx="1844936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Terraform</a:t>
            </a:r>
            <a:endParaRPr lang="en-US" sz="1200" dirty="0"/>
          </a:p>
        </p:txBody>
      </p:sp>
      <p:sp>
        <p:nvSpPr>
          <p:cNvPr id="33" name="Shape 31"/>
          <p:cNvSpPr/>
          <p:nvPr/>
        </p:nvSpPr>
        <p:spPr>
          <a:xfrm>
            <a:off x="8778240" y="3209544"/>
            <a:ext cx="2651760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8887968" y="3300984"/>
            <a:ext cx="2468880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Portabilidade vs padronização interna</a:t>
            </a:r>
            <a:endParaRPr lang="en-US" sz="1200" dirty="0"/>
          </a:p>
        </p:txBody>
      </p:sp>
      <p:sp>
        <p:nvSpPr>
          <p:cNvPr id="35" name="Shape 33"/>
          <p:cNvSpPr/>
          <p:nvPr/>
        </p:nvSpPr>
        <p:spPr>
          <a:xfrm>
            <a:off x="822960" y="3648456"/>
            <a:ext cx="1715845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932688" y="3739896"/>
            <a:ext cx="1532965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Pipelines</a:t>
            </a: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2538805" y="3648456"/>
            <a:ext cx="2105809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2648533" y="3739896"/>
            <a:ext cx="1922929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CodePipeline / GitHub Actions</a:t>
            </a:r>
            <a:endParaRPr lang="en-US" sz="1200" dirty="0"/>
          </a:p>
        </p:txBody>
      </p:sp>
      <p:sp>
        <p:nvSpPr>
          <p:cNvPr id="39" name="Shape 37"/>
          <p:cNvSpPr/>
          <p:nvPr/>
        </p:nvSpPr>
        <p:spPr>
          <a:xfrm>
            <a:off x="4644614" y="3648456"/>
            <a:ext cx="2105809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4754342" y="3739896"/>
            <a:ext cx="1922929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 DevOps / GitHub Actions</a:t>
            </a:r>
            <a:endParaRPr lang="en-US" sz="1200" dirty="0"/>
          </a:p>
        </p:txBody>
      </p:sp>
      <p:sp>
        <p:nvSpPr>
          <p:cNvPr id="41" name="Shape 39"/>
          <p:cNvSpPr/>
          <p:nvPr/>
        </p:nvSpPr>
        <p:spPr>
          <a:xfrm>
            <a:off x="6750424" y="3648456"/>
            <a:ext cx="2027816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6860152" y="3739896"/>
            <a:ext cx="1844936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Build / GitHub Actions</a:t>
            </a:r>
            <a:endParaRPr lang="en-US" sz="1200" dirty="0"/>
          </a:p>
        </p:txBody>
      </p:sp>
      <p:sp>
        <p:nvSpPr>
          <p:cNvPr id="43" name="Shape 41"/>
          <p:cNvSpPr/>
          <p:nvPr/>
        </p:nvSpPr>
        <p:spPr>
          <a:xfrm>
            <a:off x="8778240" y="3648456"/>
            <a:ext cx="2651760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8887968" y="3739896"/>
            <a:ext cx="2468880" cy="2560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 importante é o fluxo + governança</a:t>
            </a:r>
            <a:endParaRPr lang="en-US" sz="1200" dirty="0"/>
          </a:p>
        </p:txBody>
      </p:sp>
      <p:sp>
        <p:nvSpPr>
          <p:cNvPr id="45" name="Shape 43"/>
          <p:cNvSpPr/>
          <p:nvPr/>
        </p:nvSpPr>
        <p:spPr>
          <a:xfrm>
            <a:off x="822960" y="4206240"/>
            <a:ext cx="5166360" cy="25146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822960" y="4206240"/>
            <a:ext cx="91440" cy="2514600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1051560" y="4389120"/>
            <a:ext cx="48463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Checklist rápido (para o time):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051560" y="4800600"/>
            <a:ext cx="4846320" cy="1737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Tudo via PR?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Segredos fora do repo?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Ambiente efêmero p/ teste?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Drift detectado e tratado?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Padrões (modularização) e versionamento?</a:t>
            </a:r>
            <a:endParaRPr lang="en-US" sz="1300" dirty="0"/>
          </a:p>
        </p:txBody>
      </p:sp>
      <p:sp>
        <p:nvSpPr>
          <p:cNvPr id="49" name="Shape 47"/>
          <p:cNvSpPr/>
          <p:nvPr/>
        </p:nvSpPr>
        <p:spPr>
          <a:xfrm>
            <a:off x="6355080" y="4206240"/>
            <a:ext cx="5074920" cy="25146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6355080" y="4206240"/>
            <a:ext cx="91440" cy="251460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583680" y="4389120"/>
            <a:ext cx="4754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Perguntas que “pegam” na prática: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583680" y="4800600"/>
            <a:ext cx="4754880" cy="1737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Como controlo permissões de deploy?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Como aprovo mudanças em rede/IAM?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Como versiono módulos e evito “snowflakes”?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Quem é dono do pipeline?</a:t>
            </a:r>
            <a:endParaRPr lang="en-US" sz="13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Governança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27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Governança: “Landing Zone” / “Guardrails”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Objetivo: acelerar com segurança (não burocratizar).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1097280" y="2331720"/>
            <a:ext cx="10058400" cy="512064"/>
          </a:xfrm>
          <a:prstGeom prst="roundRect">
            <a:avLst/>
          </a:prstGeom>
          <a:solidFill>
            <a:srgbClr val="E8F0FE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325880" y="2450592"/>
            <a:ext cx="9601200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Identidade + Acesso (SSO/MFA/RBAC)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1097280" y="2953512"/>
            <a:ext cx="10058400" cy="512064"/>
          </a:xfrm>
          <a:prstGeom prst="roundRect">
            <a:avLst/>
          </a:prstGeom>
          <a:solidFill>
            <a:srgbClr val="F0F9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325880" y="3072384"/>
            <a:ext cx="9601200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Estrutura de contas/projetos/subscrições + naming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1097280" y="3575304"/>
            <a:ext cx="10058400" cy="512064"/>
          </a:xfrm>
          <a:prstGeom prst="roundRect">
            <a:avLst/>
          </a:prstGeom>
          <a:solidFill>
            <a:srgbClr val="ECFDF5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325880" y="3694176"/>
            <a:ext cx="9601200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Rede base (hub-spoke, DNS, egress controlado)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1097280" y="4197096"/>
            <a:ext cx="10058400" cy="512064"/>
          </a:xfrm>
          <a:prstGeom prst="roundRect">
            <a:avLst/>
          </a:prstGeom>
          <a:solidFill>
            <a:srgbClr val="FFF7ED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325880" y="4315968"/>
            <a:ext cx="9601200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Logging/Auditoria + inventário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1097280" y="4818888"/>
            <a:ext cx="10058400" cy="512064"/>
          </a:xfrm>
          <a:prstGeom prst="roundRect">
            <a:avLst/>
          </a:prstGeom>
          <a:solidFill>
            <a:srgbClr val="F5F3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1325880" y="4937760"/>
            <a:ext cx="9601200" cy="32918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Padrões de deploy + imagens base + tags FinOps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1097280" y="5596128"/>
            <a:ext cx="1005840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1097280" y="5596128"/>
            <a:ext cx="109728" cy="65532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325880" y="5705856"/>
            <a:ext cx="973836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Trade-off real: mais guardrails → menos liberdade, mas menos incidentes e custo de retrabalho.</a:t>
            </a:r>
            <a:endParaRPr lang="en-US" sz="1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blue_wires.jpg"/>
          <p:cNvPicPr>
            <a:picLocks noChangeAspect="1"/>
          </p:cNvPicPr>
          <p:nvPr/>
        </p:nvPicPr>
        <p:blipFill>
          <a:blip r:embed="rId3"/>
          <a:srcRect t="7802" b="7802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22960" y="2377440"/>
            <a:ext cx="1060704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Economia (FinOps)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822960" y="3246120"/>
            <a:ext cx="10607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não é “barato”: é elástico. O custo aparece quando você erra o modelo de consumo.</a:t>
            </a:r>
            <a:endParaRPr lang="en-US" sz="18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Economia (FinOps)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29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Por que a conta foge do controle?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Normalmente não é “preço alto”: é falta de visibilidade + governança + arquitetura.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14400" y="2514600"/>
            <a:ext cx="10607040" cy="2514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Capacidade elástica sem “freio”: autoscaling mal calibrado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Egress e tráfego inter-zona/inter-região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Logs/métricas/traces com ingestão sem limite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Recursos órfãos: snapshots, IPs, discos, buckets “esquecidos”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Falta de tags/labels para rateio (showback/chargeback)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Desconto/compromisso mal comprado → rigidez ou desperdício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914400" y="603504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914400" y="6035040"/>
            <a:ext cx="109728" cy="65532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143000" y="614476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Dica: custo = (uso) + (ineficiência) + (custo operacional).</a:t>
            </a:r>
            <a:endParaRPr lang="en-US" sz="14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Economia (FinOps)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30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Compromissos: economia vs flexibilidade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Comparação de “spend-based commitments” e descontos automáticos.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822960" y="2514600"/>
            <a:ext cx="1828800" cy="56692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32688" y="2587752"/>
            <a:ext cx="16459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Plataforma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651760" y="2514600"/>
            <a:ext cx="2743200" cy="56692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2761488" y="2587752"/>
            <a:ext cx="25603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Mecanismo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5394960" y="2514600"/>
            <a:ext cx="3657600" cy="56692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504688" y="2587752"/>
            <a:ext cx="34747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Como funciona (em 1 frase)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9052560" y="2514600"/>
            <a:ext cx="2377440" cy="56692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162288" y="2587752"/>
            <a:ext cx="219456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Quando faz sentido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822960" y="3081528"/>
            <a:ext cx="18288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32688" y="3172968"/>
            <a:ext cx="16459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AWS</a:t>
            </a:r>
            <a:endParaRPr lang="en-US" sz="1200" dirty="0"/>
          </a:p>
        </p:txBody>
      </p:sp>
      <p:sp>
        <p:nvSpPr>
          <p:cNvPr id="17" name="Shape 15"/>
          <p:cNvSpPr/>
          <p:nvPr/>
        </p:nvSpPr>
        <p:spPr>
          <a:xfrm>
            <a:off x="2651760" y="3081528"/>
            <a:ext cx="27432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2761488" y="3172968"/>
            <a:ext cx="25603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Savings Plans</a:t>
            </a:r>
            <a:endParaRPr lang="en-US" sz="1200" dirty="0"/>
          </a:p>
        </p:txBody>
      </p:sp>
      <p:sp>
        <p:nvSpPr>
          <p:cNvPr id="19" name="Shape 17"/>
          <p:cNvSpPr/>
          <p:nvPr/>
        </p:nvSpPr>
        <p:spPr>
          <a:xfrm>
            <a:off x="5394960" y="3081528"/>
            <a:ext cx="36576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504688" y="3172968"/>
            <a:ext cx="34747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Compromisso em US$/hora em troca de menor preço.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9052560" y="3081528"/>
            <a:ext cx="237744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9162288" y="3172968"/>
            <a:ext cx="219456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Workloads estáveis ou “semi-dinâmicos”</a:t>
            </a:r>
            <a:endParaRPr lang="en-US" sz="1200" dirty="0"/>
          </a:p>
        </p:txBody>
      </p:sp>
      <p:sp>
        <p:nvSpPr>
          <p:cNvPr id="23" name="Shape 21"/>
          <p:cNvSpPr/>
          <p:nvPr/>
        </p:nvSpPr>
        <p:spPr>
          <a:xfrm>
            <a:off x="822960" y="3648456"/>
            <a:ext cx="18288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932688" y="3739896"/>
            <a:ext cx="16459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2651760" y="3648456"/>
            <a:ext cx="27432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2761488" y="3739896"/>
            <a:ext cx="25603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Savings Plan for Compute</a:t>
            </a:r>
            <a:endParaRPr lang="en-US" sz="1200" dirty="0"/>
          </a:p>
        </p:txBody>
      </p:sp>
      <p:sp>
        <p:nvSpPr>
          <p:cNvPr id="27" name="Shape 25"/>
          <p:cNvSpPr/>
          <p:nvPr/>
        </p:nvSpPr>
        <p:spPr>
          <a:xfrm>
            <a:off x="5394960" y="3648456"/>
            <a:ext cx="36576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5504688" y="3739896"/>
            <a:ext cx="34747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Compromisso de gasto por hora (cobrado todo horário).</a:t>
            </a:r>
            <a:endParaRPr lang="en-US" sz="1200" dirty="0"/>
          </a:p>
        </p:txBody>
      </p:sp>
      <p:sp>
        <p:nvSpPr>
          <p:cNvPr id="29" name="Shape 27"/>
          <p:cNvSpPr/>
          <p:nvPr/>
        </p:nvSpPr>
        <p:spPr>
          <a:xfrm>
            <a:off x="9052560" y="3648456"/>
            <a:ext cx="237744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9162288" y="3739896"/>
            <a:ext cx="219456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Workloads dinâmicos/evolutivos</a:t>
            </a:r>
            <a:endParaRPr lang="en-US" sz="1200" dirty="0"/>
          </a:p>
        </p:txBody>
      </p:sp>
      <p:sp>
        <p:nvSpPr>
          <p:cNvPr id="31" name="Shape 29"/>
          <p:cNvSpPr/>
          <p:nvPr/>
        </p:nvSpPr>
        <p:spPr>
          <a:xfrm>
            <a:off x="822960" y="4215384"/>
            <a:ext cx="18288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932688" y="4306824"/>
            <a:ext cx="16459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GCP</a:t>
            </a:r>
            <a:endParaRPr lang="en-US" sz="1200" dirty="0"/>
          </a:p>
        </p:txBody>
      </p:sp>
      <p:sp>
        <p:nvSpPr>
          <p:cNvPr id="33" name="Shape 31"/>
          <p:cNvSpPr/>
          <p:nvPr/>
        </p:nvSpPr>
        <p:spPr>
          <a:xfrm>
            <a:off x="2651760" y="4215384"/>
            <a:ext cx="27432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2761488" y="4306824"/>
            <a:ext cx="25603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Sustained Use Discounts</a:t>
            </a:r>
            <a:endParaRPr lang="en-US" sz="1200" dirty="0"/>
          </a:p>
        </p:txBody>
      </p:sp>
      <p:sp>
        <p:nvSpPr>
          <p:cNvPr id="35" name="Shape 33"/>
          <p:cNvSpPr/>
          <p:nvPr/>
        </p:nvSpPr>
        <p:spPr>
          <a:xfrm>
            <a:off x="5394960" y="4215384"/>
            <a:ext cx="36576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5504688" y="4306824"/>
            <a:ext cx="34747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Desconto automático por uso consistente ao longo do mês.</a:t>
            </a: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9052560" y="4215384"/>
            <a:ext cx="237744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9162288" y="4306824"/>
            <a:ext cx="219456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Quando não quer travar compromisso</a:t>
            </a:r>
            <a:endParaRPr lang="en-US" sz="1200" dirty="0"/>
          </a:p>
        </p:txBody>
      </p:sp>
      <p:sp>
        <p:nvSpPr>
          <p:cNvPr id="39" name="Shape 37"/>
          <p:cNvSpPr/>
          <p:nvPr/>
        </p:nvSpPr>
        <p:spPr>
          <a:xfrm>
            <a:off x="822960" y="598932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822960" y="5989320"/>
            <a:ext cx="109728" cy="655320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1051560" y="609904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 para o grupo: “prefiro previsibilidade (reserva/compromisso) ou optionalidade (on-demand)?”</a:t>
            </a:r>
            <a:endParaRPr lang="en-US" sz="1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Economia (FinOps)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31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Custos “invisíveis” (onde as escolhas doem)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Itens que mudam a conclusão do scorecard.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14400" y="2514600"/>
            <a:ext cx="10607040" cy="30861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Egress: saída para internet, outra região ou outra cloud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Observabilidade: ingestão/retensão de logs e métricas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Suporte e ferramentas (APM, segurança, SIEM)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Custo de operação (SRE/DevOps): incidentes, patching, upgrades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Custo de lock-in: reescrever integrações, dados e processos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914400" y="603504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914400" y="6035040"/>
            <a:ext cx="109728" cy="65532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143000" y="614476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Atividade rápida: cada grupo lista 3 custos invisíveis que já viu (ou imagina) num projeto.</a:t>
            </a:r>
            <a:endParaRPr lang="en-US" sz="14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abstract_stage.jpg"/>
          <p:cNvPicPr>
            <a:picLocks noChangeAspect="1"/>
          </p:cNvPicPr>
          <p:nvPr/>
        </p:nvPicPr>
        <p:blipFill>
          <a:blip r:embed="rId3"/>
          <a:srcRect t="12499" b="12499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22960" y="2377440"/>
            <a:ext cx="1060704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Framework de decisão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822960" y="3246120"/>
            <a:ext cx="10607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Scorecard + trade-offs. A decisão precisa sobreviver a perguntas difíceis.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Mercado &amp; contexto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6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Cloud infra: os “big three” dominam (mas não resolvem tudo)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Use como gancho: encaixe do workload + operação + custos.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822960" y="2331720"/>
            <a:ext cx="106070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Q3/2025 (Synergy):</a:t>
            </a:r>
            <a:endParaRPr lang="en-US" sz="1800" dirty="0"/>
          </a:p>
        </p:txBody>
      </p:sp>
      <p:graphicFrame>
        <p:nvGraphicFramePr>
          <p:cNvPr id="8" name="Chart 0"/>
          <p:cNvGraphicFramePr/>
          <p:nvPr/>
        </p:nvGraphicFramePr>
        <p:xfrm>
          <a:off x="822960" y="2788920"/>
          <a:ext cx="6583680" cy="3108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hape 6"/>
          <p:cNvSpPr/>
          <p:nvPr/>
        </p:nvSpPr>
        <p:spPr>
          <a:xfrm>
            <a:off x="7635240" y="2788920"/>
            <a:ext cx="3794760" cy="31089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7635240" y="2788920"/>
            <a:ext cx="91440" cy="310896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863840" y="2971800"/>
            <a:ext cx="3474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 que isso implica na prática?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863840" y="3383280"/>
            <a:ext cx="3474720" cy="2331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Há muito “core” em comum (VMs, redes, storage).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Diferencial está em: ecossistema, governança, dados/IA, e modelo de custos.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Escolha boa é a que reduz lead time e risco, não só a fatura.</a:t>
            </a:r>
            <a:endParaRPr lang="en-US" sz="13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Framework de decisão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33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Scorecard (modelo pronto)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Atribua nota 0–5 e multiplique pelo peso.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822960" y="2331720"/>
            <a:ext cx="2834640" cy="36576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32688" y="2404872"/>
            <a:ext cx="26517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Critério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3657600" y="2331720"/>
            <a:ext cx="1463040" cy="36576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3767328" y="2404872"/>
            <a:ext cx="12801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Peso (1–3)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5120640" y="2331720"/>
            <a:ext cx="1188720" cy="36576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5230368" y="2404872"/>
            <a:ext cx="10058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Nota (0–5)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6309360" y="2331720"/>
            <a:ext cx="1005840" cy="36576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6419088" y="2404872"/>
            <a:ext cx="8229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Score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822960" y="2697480"/>
            <a:ext cx="28346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32688" y="2788920"/>
            <a:ext cx="26517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Fit do workload</a:t>
            </a:r>
            <a:endParaRPr lang="en-US" sz="1200" dirty="0"/>
          </a:p>
        </p:txBody>
      </p:sp>
      <p:sp>
        <p:nvSpPr>
          <p:cNvPr id="17" name="Shape 15"/>
          <p:cNvSpPr/>
          <p:nvPr/>
        </p:nvSpPr>
        <p:spPr>
          <a:xfrm>
            <a:off x="3657600" y="2697480"/>
            <a:ext cx="14630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3767328" y="2788920"/>
            <a:ext cx="12801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</a:t>
            </a:r>
            <a:endParaRPr lang="en-US" sz="1200" dirty="0"/>
          </a:p>
        </p:txBody>
      </p:sp>
      <p:sp>
        <p:nvSpPr>
          <p:cNvPr id="19" name="Shape 17"/>
          <p:cNvSpPr/>
          <p:nvPr/>
        </p:nvSpPr>
        <p:spPr>
          <a:xfrm>
            <a:off x="5120640" y="2697480"/>
            <a:ext cx="118872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230368" y="278892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6309360" y="2697480"/>
            <a:ext cx="10058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419088" y="2788920"/>
            <a:ext cx="8229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3" name="Shape 21"/>
          <p:cNvSpPr/>
          <p:nvPr/>
        </p:nvSpPr>
        <p:spPr>
          <a:xfrm>
            <a:off x="822960" y="3063240"/>
            <a:ext cx="28346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932688" y="3154680"/>
            <a:ext cx="26517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Operação / day-2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3657600" y="3063240"/>
            <a:ext cx="14630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3767328" y="3154680"/>
            <a:ext cx="12801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</a:t>
            </a:r>
            <a:endParaRPr lang="en-US" sz="1200" dirty="0"/>
          </a:p>
        </p:txBody>
      </p:sp>
      <p:sp>
        <p:nvSpPr>
          <p:cNvPr id="27" name="Shape 25"/>
          <p:cNvSpPr/>
          <p:nvPr/>
        </p:nvSpPr>
        <p:spPr>
          <a:xfrm>
            <a:off x="5120640" y="3063240"/>
            <a:ext cx="118872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5230368" y="315468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9" name="Shape 27"/>
          <p:cNvSpPr/>
          <p:nvPr/>
        </p:nvSpPr>
        <p:spPr>
          <a:xfrm>
            <a:off x="6309360" y="3063240"/>
            <a:ext cx="10058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419088" y="3154680"/>
            <a:ext cx="8229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31" name="Shape 29"/>
          <p:cNvSpPr/>
          <p:nvPr/>
        </p:nvSpPr>
        <p:spPr>
          <a:xfrm>
            <a:off x="822960" y="3429000"/>
            <a:ext cx="28346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932688" y="3520440"/>
            <a:ext cx="26517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Segurança / identidade</a:t>
            </a:r>
            <a:endParaRPr lang="en-US" sz="1200" dirty="0"/>
          </a:p>
        </p:txBody>
      </p:sp>
      <p:sp>
        <p:nvSpPr>
          <p:cNvPr id="33" name="Shape 31"/>
          <p:cNvSpPr/>
          <p:nvPr/>
        </p:nvSpPr>
        <p:spPr>
          <a:xfrm>
            <a:off x="3657600" y="3429000"/>
            <a:ext cx="14630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3767328" y="3520440"/>
            <a:ext cx="12801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</a:t>
            </a:r>
            <a:endParaRPr lang="en-US" sz="1200" dirty="0"/>
          </a:p>
        </p:txBody>
      </p:sp>
      <p:sp>
        <p:nvSpPr>
          <p:cNvPr id="35" name="Shape 33"/>
          <p:cNvSpPr/>
          <p:nvPr/>
        </p:nvSpPr>
        <p:spPr>
          <a:xfrm>
            <a:off x="5120640" y="3429000"/>
            <a:ext cx="118872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5230368" y="352044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6309360" y="3429000"/>
            <a:ext cx="10058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419088" y="3520440"/>
            <a:ext cx="8229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39" name="Shape 37"/>
          <p:cNvSpPr/>
          <p:nvPr/>
        </p:nvSpPr>
        <p:spPr>
          <a:xfrm>
            <a:off x="822960" y="3794760"/>
            <a:ext cx="28346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932688" y="3886200"/>
            <a:ext cx="26517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Economia (FinOps)</a:t>
            </a:r>
            <a:endParaRPr lang="en-US" sz="1200" dirty="0"/>
          </a:p>
        </p:txBody>
      </p:sp>
      <p:sp>
        <p:nvSpPr>
          <p:cNvPr id="41" name="Shape 39"/>
          <p:cNvSpPr/>
          <p:nvPr/>
        </p:nvSpPr>
        <p:spPr>
          <a:xfrm>
            <a:off x="3657600" y="3794760"/>
            <a:ext cx="14630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3767328" y="3886200"/>
            <a:ext cx="12801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</a:t>
            </a:r>
            <a:endParaRPr lang="en-US" sz="1200" dirty="0"/>
          </a:p>
        </p:txBody>
      </p:sp>
      <p:sp>
        <p:nvSpPr>
          <p:cNvPr id="43" name="Shape 41"/>
          <p:cNvSpPr/>
          <p:nvPr/>
        </p:nvSpPr>
        <p:spPr>
          <a:xfrm>
            <a:off x="5120640" y="3794760"/>
            <a:ext cx="118872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5230368" y="388620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5" name="Shape 43"/>
          <p:cNvSpPr/>
          <p:nvPr/>
        </p:nvSpPr>
        <p:spPr>
          <a:xfrm>
            <a:off x="6309360" y="3794760"/>
            <a:ext cx="10058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419088" y="3886200"/>
            <a:ext cx="8229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7" name="Shape 45"/>
          <p:cNvSpPr/>
          <p:nvPr/>
        </p:nvSpPr>
        <p:spPr>
          <a:xfrm>
            <a:off x="822960" y="4160520"/>
            <a:ext cx="28346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932688" y="4251960"/>
            <a:ext cx="26517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Dados/analytics/IA</a:t>
            </a:r>
            <a:endParaRPr lang="en-US" sz="1200" dirty="0"/>
          </a:p>
        </p:txBody>
      </p:sp>
      <p:sp>
        <p:nvSpPr>
          <p:cNvPr id="49" name="Shape 47"/>
          <p:cNvSpPr/>
          <p:nvPr/>
        </p:nvSpPr>
        <p:spPr>
          <a:xfrm>
            <a:off x="3657600" y="4160520"/>
            <a:ext cx="14630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3767328" y="4251960"/>
            <a:ext cx="12801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</a:t>
            </a:r>
            <a:endParaRPr lang="en-US" sz="1200" dirty="0"/>
          </a:p>
        </p:txBody>
      </p:sp>
      <p:sp>
        <p:nvSpPr>
          <p:cNvPr id="51" name="Shape 49"/>
          <p:cNvSpPr/>
          <p:nvPr/>
        </p:nvSpPr>
        <p:spPr>
          <a:xfrm>
            <a:off x="5120640" y="4160520"/>
            <a:ext cx="118872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5230368" y="425196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53" name="Shape 51"/>
          <p:cNvSpPr/>
          <p:nvPr/>
        </p:nvSpPr>
        <p:spPr>
          <a:xfrm>
            <a:off x="6309360" y="4160520"/>
            <a:ext cx="10058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6419088" y="4251960"/>
            <a:ext cx="8229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55" name="Shape 53"/>
          <p:cNvSpPr/>
          <p:nvPr/>
        </p:nvSpPr>
        <p:spPr>
          <a:xfrm>
            <a:off x="822960" y="4526280"/>
            <a:ext cx="28346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932688" y="4617720"/>
            <a:ext cx="26517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Ecossistema/skills</a:t>
            </a:r>
            <a:endParaRPr lang="en-US" sz="1200" dirty="0"/>
          </a:p>
        </p:txBody>
      </p:sp>
      <p:sp>
        <p:nvSpPr>
          <p:cNvPr id="57" name="Shape 55"/>
          <p:cNvSpPr/>
          <p:nvPr/>
        </p:nvSpPr>
        <p:spPr>
          <a:xfrm>
            <a:off x="3657600" y="4526280"/>
            <a:ext cx="14630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3767328" y="4617720"/>
            <a:ext cx="12801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</a:t>
            </a:r>
            <a:endParaRPr lang="en-US" sz="1200" dirty="0"/>
          </a:p>
        </p:txBody>
      </p:sp>
      <p:sp>
        <p:nvSpPr>
          <p:cNvPr id="59" name="Shape 57"/>
          <p:cNvSpPr/>
          <p:nvPr/>
        </p:nvSpPr>
        <p:spPr>
          <a:xfrm>
            <a:off x="5120640" y="4526280"/>
            <a:ext cx="118872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5230368" y="461772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61" name="Shape 59"/>
          <p:cNvSpPr/>
          <p:nvPr/>
        </p:nvSpPr>
        <p:spPr>
          <a:xfrm>
            <a:off x="6309360" y="4526280"/>
            <a:ext cx="10058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6419088" y="4617720"/>
            <a:ext cx="8229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63" name="Shape 61"/>
          <p:cNvSpPr/>
          <p:nvPr/>
        </p:nvSpPr>
        <p:spPr>
          <a:xfrm>
            <a:off x="822960" y="4892040"/>
            <a:ext cx="28346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932688" y="4983480"/>
            <a:ext cx="26517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Compliance/região</a:t>
            </a:r>
            <a:endParaRPr lang="en-US" sz="1200" dirty="0"/>
          </a:p>
        </p:txBody>
      </p:sp>
      <p:sp>
        <p:nvSpPr>
          <p:cNvPr id="65" name="Shape 63"/>
          <p:cNvSpPr/>
          <p:nvPr/>
        </p:nvSpPr>
        <p:spPr>
          <a:xfrm>
            <a:off x="3657600" y="4892040"/>
            <a:ext cx="14630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3767328" y="4983480"/>
            <a:ext cx="12801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</a:t>
            </a:r>
            <a:endParaRPr lang="en-US" sz="1200" dirty="0"/>
          </a:p>
        </p:txBody>
      </p:sp>
      <p:sp>
        <p:nvSpPr>
          <p:cNvPr id="67" name="Shape 65"/>
          <p:cNvSpPr/>
          <p:nvPr/>
        </p:nvSpPr>
        <p:spPr>
          <a:xfrm>
            <a:off x="5120640" y="4892040"/>
            <a:ext cx="118872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8" name="Text 66"/>
          <p:cNvSpPr/>
          <p:nvPr/>
        </p:nvSpPr>
        <p:spPr>
          <a:xfrm>
            <a:off x="5230368" y="498348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69" name="Shape 67"/>
          <p:cNvSpPr/>
          <p:nvPr/>
        </p:nvSpPr>
        <p:spPr>
          <a:xfrm>
            <a:off x="6309360" y="4892040"/>
            <a:ext cx="10058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0" name="Text 68"/>
          <p:cNvSpPr/>
          <p:nvPr/>
        </p:nvSpPr>
        <p:spPr>
          <a:xfrm>
            <a:off x="6419088" y="4983480"/>
            <a:ext cx="8229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71" name="Shape 69"/>
          <p:cNvSpPr/>
          <p:nvPr/>
        </p:nvSpPr>
        <p:spPr>
          <a:xfrm>
            <a:off x="822960" y="5257800"/>
            <a:ext cx="28346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2" name="Text 70"/>
          <p:cNvSpPr/>
          <p:nvPr/>
        </p:nvSpPr>
        <p:spPr>
          <a:xfrm>
            <a:off x="932688" y="5349240"/>
            <a:ext cx="26517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Reversibilidade (lock-in)</a:t>
            </a:r>
            <a:endParaRPr lang="en-US" sz="1200" dirty="0"/>
          </a:p>
        </p:txBody>
      </p:sp>
      <p:sp>
        <p:nvSpPr>
          <p:cNvPr id="73" name="Shape 71"/>
          <p:cNvSpPr/>
          <p:nvPr/>
        </p:nvSpPr>
        <p:spPr>
          <a:xfrm>
            <a:off x="3657600" y="5257800"/>
            <a:ext cx="14630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4" name="Text 72"/>
          <p:cNvSpPr/>
          <p:nvPr/>
        </p:nvSpPr>
        <p:spPr>
          <a:xfrm>
            <a:off x="3767328" y="5349240"/>
            <a:ext cx="12801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</a:t>
            </a:r>
            <a:endParaRPr lang="en-US" sz="1200" dirty="0"/>
          </a:p>
        </p:txBody>
      </p:sp>
      <p:sp>
        <p:nvSpPr>
          <p:cNvPr id="75" name="Shape 73"/>
          <p:cNvSpPr/>
          <p:nvPr/>
        </p:nvSpPr>
        <p:spPr>
          <a:xfrm>
            <a:off x="5120640" y="5257800"/>
            <a:ext cx="118872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6" name="Text 74"/>
          <p:cNvSpPr/>
          <p:nvPr/>
        </p:nvSpPr>
        <p:spPr>
          <a:xfrm>
            <a:off x="5230368" y="5349240"/>
            <a:ext cx="100584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77" name="Shape 75"/>
          <p:cNvSpPr/>
          <p:nvPr/>
        </p:nvSpPr>
        <p:spPr>
          <a:xfrm>
            <a:off x="6309360" y="5257800"/>
            <a:ext cx="1005840" cy="3657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8" name="Text 76"/>
          <p:cNvSpPr/>
          <p:nvPr/>
        </p:nvSpPr>
        <p:spPr>
          <a:xfrm>
            <a:off x="6419088" y="5349240"/>
            <a:ext cx="822960" cy="182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graphicFrame>
        <p:nvGraphicFramePr>
          <p:cNvPr id="79" name="Chart 0"/>
          <p:cNvGraphicFramePr/>
          <p:nvPr/>
        </p:nvGraphicFramePr>
        <p:xfrm>
          <a:off x="7543800" y="2606040"/>
          <a:ext cx="3886200" cy="2971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0" name="Shape 77"/>
          <p:cNvSpPr/>
          <p:nvPr/>
        </p:nvSpPr>
        <p:spPr>
          <a:xfrm>
            <a:off x="822960" y="598932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1" name="Shape 78"/>
          <p:cNvSpPr/>
          <p:nvPr/>
        </p:nvSpPr>
        <p:spPr>
          <a:xfrm>
            <a:off x="822960" y="5989320"/>
            <a:ext cx="109728" cy="65532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2" name="Text 79"/>
          <p:cNvSpPr/>
          <p:nvPr/>
        </p:nvSpPr>
        <p:spPr>
          <a:xfrm>
            <a:off x="1051560" y="609904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Dica: ajuste pesos conforme o caso (ex.: banco → segurança/compliance; startup → time-to-market).</a:t>
            </a:r>
            <a:endParaRPr lang="en-US" sz="14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aerial_datacentre.jpg"/>
          <p:cNvPicPr>
            <a:picLocks noChangeAspect="1"/>
          </p:cNvPicPr>
          <p:nvPr/>
        </p:nvPicPr>
        <p:blipFill>
          <a:blip r:embed="rId3"/>
          <a:srcRect l="1" r="1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22960" y="2377440"/>
            <a:ext cx="1060704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Exercícios (mão na massa)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822960" y="3246120"/>
            <a:ext cx="10607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Agora é com a turma: decidir, defender e revisar a decisão.</a:t>
            </a:r>
            <a:endParaRPr lang="en-US" sz="18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35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Exercício 1 (25–30 min): Matriz de decisão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Em grupos: escolha AWS vs Azure vs GCP para o cenário A.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822960" y="2514600"/>
            <a:ext cx="5166360" cy="27432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822960" y="2514600"/>
            <a:ext cx="91440" cy="274320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51560" y="2697480"/>
            <a:ext cx="48463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Entrega do grupo (1 slide):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51560" y="3108960"/>
            <a:ext cx="4846320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1) Scorecard preenchido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2) Decisão (1 frase)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3) 3 argumentos técnicos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4) 2 riscos + mitigação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6355080" y="2514600"/>
            <a:ext cx="5074920" cy="27432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355080" y="2514600"/>
            <a:ext cx="91440" cy="274320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583680" y="2697480"/>
            <a:ext cx="4754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Regras: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583680" y="3108960"/>
            <a:ext cx="4754880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Assuma um time real (skills limitadas)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Considere operação e custos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Cite onde há lock-in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Se quiser, proponha híbrido/multi-cloud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822960" y="571500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822960" y="5715000"/>
            <a:ext cx="109728" cy="655320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051560" y="582472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Dica: comece definindo “o que mais importa” (pesos).</a:t>
            </a:r>
            <a:endParaRPr lang="en-US" sz="14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36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Cenário A: SaaS B2B multi-tenant (escala em horário comercial)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914400" y="2514600"/>
            <a:ext cx="10607040" cy="30861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API + workers assíncronos + web app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Banco relacional transacional + cache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99.9% e picos em horário comercial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Observabilidade forte + auditoria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Roadmap de IA (RAG/embeddings) em ~6 meses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Governança: IaC + policy-as-code (evitar “snowflakes”)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Equipe: 6 devs + 1 pessoa “cloud generalista”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914400" y="603504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914400" y="6035040"/>
            <a:ext cx="109728" cy="65532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143000" y="614476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Pergunta: qual escolha minimiza MTTR + custo operacional sem travar evolução?</a:t>
            </a:r>
            <a:endParaRPr lang="en-US" sz="14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37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Worksheet: scorecard (para preencher)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Use esta lâmina como “folha” do grupo.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822960" y="2331720"/>
            <a:ext cx="292608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32688" y="2404872"/>
            <a:ext cx="274320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Critério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3749040" y="2331720"/>
            <a:ext cx="109728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3858768" y="2404872"/>
            <a:ext cx="91440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Peso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4846320" y="2331720"/>
            <a:ext cx="219456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956048" y="2404872"/>
            <a:ext cx="201168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AWS (0–5)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7040880" y="2331720"/>
            <a:ext cx="219456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150608" y="2404872"/>
            <a:ext cx="201168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 (0–5)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9235440" y="2331720"/>
            <a:ext cx="219456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345168" y="2404872"/>
            <a:ext cx="201168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GCP (0–5)</a:t>
            </a:r>
            <a:endParaRPr lang="en-US" sz="1200" dirty="0"/>
          </a:p>
        </p:txBody>
      </p:sp>
      <p:sp>
        <p:nvSpPr>
          <p:cNvPr id="17" name="Shape 15"/>
          <p:cNvSpPr/>
          <p:nvPr/>
        </p:nvSpPr>
        <p:spPr>
          <a:xfrm>
            <a:off x="822960" y="2724912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32688" y="2816352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Fit do workload</a:t>
            </a:r>
            <a:endParaRPr lang="en-US" sz="1200" dirty="0"/>
          </a:p>
        </p:txBody>
      </p:sp>
      <p:sp>
        <p:nvSpPr>
          <p:cNvPr id="19" name="Shape 17"/>
          <p:cNvSpPr/>
          <p:nvPr/>
        </p:nvSpPr>
        <p:spPr>
          <a:xfrm>
            <a:off x="3749040" y="2724912"/>
            <a:ext cx="1097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3858768" y="2816352"/>
            <a:ext cx="914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4846320" y="2724912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956048" y="2816352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3" name="Shape 21"/>
          <p:cNvSpPr/>
          <p:nvPr/>
        </p:nvSpPr>
        <p:spPr>
          <a:xfrm>
            <a:off x="7040880" y="2724912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7150608" y="2816352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9235440" y="2724912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9345168" y="2816352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7" name="Shape 25"/>
          <p:cNvSpPr/>
          <p:nvPr/>
        </p:nvSpPr>
        <p:spPr>
          <a:xfrm>
            <a:off x="822960" y="3118104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932688" y="3209544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Operação / day-2</a:t>
            </a:r>
            <a:endParaRPr lang="en-US" sz="1200" dirty="0"/>
          </a:p>
        </p:txBody>
      </p:sp>
      <p:sp>
        <p:nvSpPr>
          <p:cNvPr id="29" name="Shape 27"/>
          <p:cNvSpPr/>
          <p:nvPr/>
        </p:nvSpPr>
        <p:spPr>
          <a:xfrm>
            <a:off x="3749040" y="3118104"/>
            <a:ext cx="1097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3858768" y="3209544"/>
            <a:ext cx="914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31" name="Shape 29"/>
          <p:cNvSpPr/>
          <p:nvPr/>
        </p:nvSpPr>
        <p:spPr>
          <a:xfrm>
            <a:off x="4846320" y="3118104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4956048" y="3209544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33" name="Shape 31"/>
          <p:cNvSpPr/>
          <p:nvPr/>
        </p:nvSpPr>
        <p:spPr>
          <a:xfrm>
            <a:off x="7040880" y="3118104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7150608" y="3209544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35" name="Shape 33"/>
          <p:cNvSpPr/>
          <p:nvPr/>
        </p:nvSpPr>
        <p:spPr>
          <a:xfrm>
            <a:off x="9235440" y="3118104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9345168" y="3209544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822960" y="3511296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932688" y="3602736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Segurança / identidade</a:t>
            </a:r>
            <a:endParaRPr lang="en-US" sz="1200" dirty="0"/>
          </a:p>
        </p:txBody>
      </p:sp>
      <p:sp>
        <p:nvSpPr>
          <p:cNvPr id="39" name="Shape 37"/>
          <p:cNvSpPr/>
          <p:nvPr/>
        </p:nvSpPr>
        <p:spPr>
          <a:xfrm>
            <a:off x="3749040" y="3511296"/>
            <a:ext cx="1097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3858768" y="3602736"/>
            <a:ext cx="914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1" name="Shape 39"/>
          <p:cNvSpPr/>
          <p:nvPr/>
        </p:nvSpPr>
        <p:spPr>
          <a:xfrm>
            <a:off x="4846320" y="3511296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4956048" y="3602736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3" name="Shape 41"/>
          <p:cNvSpPr/>
          <p:nvPr/>
        </p:nvSpPr>
        <p:spPr>
          <a:xfrm>
            <a:off x="7040880" y="3511296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7150608" y="3602736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5" name="Shape 43"/>
          <p:cNvSpPr/>
          <p:nvPr/>
        </p:nvSpPr>
        <p:spPr>
          <a:xfrm>
            <a:off x="9235440" y="3511296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9345168" y="3602736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47" name="Shape 45"/>
          <p:cNvSpPr/>
          <p:nvPr/>
        </p:nvSpPr>
        <p:spPr>
          <a:xfrm>
            <a:off x="822960" y="3904488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932688" y="3995928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Economia (FinOps)</a:t>
            </a:r>
            <a:endParaRPr lang="en-US" sz="1200" dirty="0"/>
          </a:p>
        </p:txBody>
      </p:sp>
      <p:sp>
        <p:nvSpPr>
          <p:cNvPr id="49" name="Shape 47"/>
          <p:cNvSpPr/>
          <p:nvPr/>
        </p:nvSpPr>
        <p:spPr>
          <a:xfrm>
            <a:off x="3749040" y="3904488"/>
            <a:ext cx="1097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3858768" y="3995928"/>
            <a:ext cx="914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51" name="Shape 49"/>
          <p:cNvSpPr/>
          <p:nvPr/>
        </p:nvSpPr>
        <p:spPr>
          <a:xfrm>
            <a:off x="4846320" y="3904488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4956048" y="3995928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53" name="Shape 51"/>
          <p:cNvSpPr/>
          <p:nvPr/>
        </p:nvSpPr>
        <p:spPr>
          <a:xfrm>
            <a:off x="7040880" y="3904488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7150608" y="3995928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55" name="Shape 53"/>
          <p:cNvSpPr/>
          <p:nvPr/>
        </p:nvSpPr>
        <p:spPr>
          <a:xfrm>
            <a:off x="9235440" y="3904488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9345168" y="3995928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57" name="Shape 55"/>
          <p:cNvSpPr/>
          <p:nvPr/>
        </p:nvSpPr>
        <p:spPr>
          <a:xfrm>
            <a:off x="822960" y="4297680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932688" y="4389120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Dados/analytics/IA</a:t>
            </a:r>
            <a:endParaRPr lang="en-US" sz="1200" dirty="0"/>
          </a:p>
        </p:txBody>
      </p:sp>
      <p:sp>
        <p:nvSpPr>
          <p:cNvPr id="59" name="Shape 57"/>
          <p:cNvSpPr/>
          <p:nvPr/>
        </p:nvSpPr>
        <p:spPr>
          <a:xfrm>
            <a:off x="3749040" y="4297680"/>
            <a:ext cx="1097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3858768" y="4389120"/>
            <a:ext cx="914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61" name="Shape 59"/>
          <p:cNvSpPr/>
          <p:nvPr/>
        </p:nvSpPr>
        <p:spPr>
          <a:xfrm>
            <a:off x="4846320" y="4297680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4956048" y="4389120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63" name="Shape 61"/>
          <p:cNvSpPr/>
          <p:nvPr/>
        </p:nvSpPr>
        <p:spPr>
          <a:xfrm>
            <a:off x="7040880" y="4297680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7150608" y="4389120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65" name="Shape 63"/>
          <p:cNvSpPr/>
          <p:nvPr/>
        </p:nvSpPr>
        <p:spPr>
          <a:xfrm>
            <a:off x="9235440" y="4297680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6" name="Text 64"/>
          <p:cNvSpPr/>
          <p:nvPr/>
        </p:nvSpPr>
        <p:spPr>
          <a:xfrm>
            <a:off x="9345168" y="4389120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67" name="Shape 65"/>
          <p:cNvSpPr/>
          <p:nvPr/>
        </p:nvSpPr>
        <p:spPr>
          <a:xfrm>
            <a:off x="822960" y="4690872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8" name="Text 66"/>
          <p:cNvSpPr/>
          <p:nvPr/>
        </p:nvSpPr>
        <p:spPr>
          <a:xfrm>
            <a:off x="932688" y="4782312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Ecossistema/skills</a:t>
            </a:r>
            <a:endParaRPr lang="en-US" sz="1200" dirty="0"/>
          </a:p>
        </p:txBody>
      </p:sp>
      <p:sp>
        <p:nvSpPr>
          <p:cNvPr id="69" name="Shape 67"/>
          <p:cNvSpPr/>
          <p:nvPr/>
        </p:nvSpPr>
        <p:spPr>
          <a:xfrm>
            <a:off x="3749040" y="4690872"/>
            <a:ext cx="1097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0" name="Text 68"/>
          <p:cNvSpPr/>
          <p:nvPr/>
        </p:nvSpPr>
        <p:spPr>
          <a:xfrm>
            <a:off x="3858768" y="4782312"/>
            <a:ext cx="914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71" name="Shape 69"/>
          <p:cNvSpPr/>
          <p:nvPr/>
        </p:nvSpPr>
        <p:spPr>
          <a:xfrm>
            <a:off x="4846320" y="4690872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2" name="Text 70"/>
          <p:cNvSpPr/>
          <p:nvPr/>
        </p:nvSpPr>
        <p:spPr>
          <a:xfrm>
            <a:off x="4956048" y="4782312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73" name="Shape 71"/>
          <p:cNvSpPr/>
          <p:nvPr/>
        </p:nvSpPr>
        <p:spPr>
          <a:xfrm>
            <a:off x="7040880" y="4690872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4" name="Text 72"/>
          <p:cNvSpPr/>
          <p:nvPr/>
        </p:nvSpPr>
        <p:spPr>
          <a:xfrm>
            <a:off x="7150608" y="4782312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75" name="Shape 73"/>
          <p:cNvSpPr/>
          <p:nvPr/>
        </p:nvSpPr>
        <p:spPr>
          <a:xfrm>
            <a:off x="9235440" y="4690872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6" name="Text 74"/>
          <p:cNvSpPr/>
          <p:nvPr/>
        </p:nvSpPr>
        <p:spPr>
          <a:xfrm>
            <a:off x="9345168" y="4782312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77" name="Shape 75"/>
          <p:cNvSpPr/>
          <p:nvPr/>
        </p:nvSpPr>
        <p:spPr>
          <a:xfrm>
            <a:off x="822960" y="5084064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8" name="Text 76"/>
          <p:cNvSpPr/>
          <p:nvPr/>
        </p:nvSpPr>
        <p:spPr>
          <a:xfrm>
            <a:off x="932688" y="5175504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Compliance/região</a:t>
            </a:r>
            <a:endParaRPr lang="en-US" sz="1200" dirty="0"/>
          </a:p>
        </p:txBody>
      </p:sp>
      <p:sp>
        <p:nvSpPr>
          <p:cNvPr id="79" name="Shape 77"/>
          <p:cNvSpPr/>
          <p:nvPr/>
        </p:nvSpPr>
        <p:spPr>
          <a:xfrm>
            <a:off x="3749040" y="5084064"/>
            <a:ext cx="1097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0" name="Text 78"/>
          <p:cNvSpPr/>
          <p:nvPr/>
        </p:nvSpPr>
        <p:spPr>
          <a:xfrm>
            <a:off x="3858768" y="5175504"/>
            <a:ext cx="914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81" name="Shape 79"/>
          <p:cNvSpPr/>
          <p:nvPr/>
        </p:nvSpPr>
        <p:spPr>
          <a:xfrm>
            <a:off x="4846320" y="5084064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2" name="Text 80"/>
          <p:cNvSpPr/>
          <p:nvPr/>
        </p:nvSpPr>
        <p:spPr>
          <a:xfrm>
            <a:off x="4956048" y="5175504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83" name="Shape 81"/>
          <p:cNvSpPr/>
          <p:nvPr/>
        </p:nvSpPr>
        <p:spPr>
          <a:xfrm>
            <a:off x="7040880" y="5084064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4" name="Text 82"/>
          <p:cNvSpPr/>
          <p:nvPr/>
        </p:nvSpPr>
        <p:spPr>
          <a:xfrm>
            <a:off x="7150608" y="5175504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85" name="Shape 83"/>
          <p:cNvSpPr/>
          <p:nvPr/>
        </p:nvSpPr>
        <p:spPr>
          <a:xfrm>
            <a:off x="9235440" y="5084064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6" name="Text 84"/>
          <p:cNvSpPr/>
          <p:nvPr/>
        </p:nvSpPr>
        <p:spPr>
          <a:xfrm>
            <a:off x="9345168" y="5175504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87" name="Shape 85"/>
          <p:cNvSpPr/>
          <p:nvPr/>
        </p:nvSpPr>
        <p:spPr>
          <a:xfrm>
            <a:off x="822960" y="5477256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8" name="Text 86"/>
          <p:cNvSpPr/>
          <p:nvPr/>
        </p:nvSpPr>
        <p:spPr>
          <a:xfrm>
            <a:off x="932688" y="5568696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Lock-in (reversibilidade)</a:t>
            </a:r>
            <a:endParaRPr lang="en-US" sz="1200" dirty="0"/>
          </a:p>
        </p:txBody>
      </p:sp>
      <p:sp>
        <p:nvSpPr>
          <p:cNvPr id="89" name="Shape 87"/>
          <p:cNvSpPr/>
          <p:nvPr/>
        </p:nvSpPr>
        <p:spPr>
          <a:xfrm>
            <a:off x="3749040" y="5477256"/>
            <a:ext cx="1097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0" name="Text 88"/>
          <p:cNvSpPr/>
          <p:nvPr/>
        </p:nvSpPr>
        <p:spPr>
          <a:xfrm>
            <a:off x="3858768" y="5568696"/>
            <a:ext cx="914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91" name="Shape 89"/>
          <p:cNvSpPr/>
          <p:nvPr/>
        </p:nvSpPr>
        <p:spPr>
          <a:xfrm>
            <a:off x="4846320" y="5477256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2" name="Text 90"/>
          <p:cNvSpPr/>
          <p:nvPr/>
        </p:nvSpPr>
        <p:spPr>
          <a:xfrm>
            <a:off x="4956048" y="5568696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93" name="Shape 91"/>
          <p:cNvSpPr/>
          <p:nvPr/>
        </p:nvSpPr>
        <p:spPr>
          <a:xfrm>
            <a:off x="7040880" y="5477256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4" name="Text 92"/>
          <p:cNvSpPr/>
          <p:nvPr/>
        </p:nvSpPr>
        <p:spPr>
          <a:xfrm>
            <a:off x="7150608" y="5568696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95" name="Shape 93"/>
          <p:cNvSpPr/>
          <p:nvPr/>
        </p:nvSpPr>
        <p:spPr>
          <a:xfrm>
            <a:off x="9235440" y="5477256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6" name="Text 94"/>
          <p:cNvSpPr/>
          <p:nvPr/>
        </p:nvSpPr>
        <p:spPr>
          <a:xfrm>
            <a:off x="9345168" y="5568696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97" name="Text 95"/>
          <p:cNvSpPr/>
          <p:nvPr/>
        </p:nvSpPr>
        <p:spPr>
          <a:xfrm>
            <a:off x="822960" y="5989320"/>
            <a:ext cx="106070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Observação: score final = Σ(peso × nota)</a:t>
            </a:r>
            <a:endParaRPr lang="en-US" sz="14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38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Debrief (10 min): perguntas para defender a decisão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914400" y="2514600"/>
            <a:ext cx="10607040" cy="30861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Qual foi o critério que mais pesou? Por quê?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Que parte você aceitou “lock-in”? E como reduzir o risco?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Onde o custo pode explodir? Quais guardrails você colocaria?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Como você mede sucesso? (SLO/SLI + custo + velocidade de entrega)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 o time mudar (skills/stack), sua decisão muda?</a:t>
            </a:r>
            <a:endParaRPr lang="en-US" sz="18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39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Exercício 2 (30–35 min): Arquitetura macro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Desenhe e explique a “versão 1” com foco em operação.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822960" y="2514600"/>
            <a:ext cx="10607040" cy="3291840"/>
          </a:xfrm>
          <a:prstGeom prst="rect">
            <a:avLst/>
          </a:prstGeom>
          <a:solidFill>
            <a:srgbClr val="FFFFFF"/>
          </a:solidFill>
          <a:ln w="12700">
            <a:solidFill>
              <a:srgbClr val="CBD5E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97280" y="2697480"/>
            <a:ext cx="10058400" cy="2926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Espaço para o diagrama (cole o desenho do grupo aqui)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14400" y="5897880"/>
            <a:ext cx="10607040" cy="736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lnSpc>
                <a:spcPct val="120000"/>
              </a:lnSpc>
              <a:buSzPct val="100000"/>
              <a:buChar char="•"/>
            </a:pPr>
            <a:r>
              <a:rPr lang="en-US" sz="16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Inclua: entrada (LB/API), compute (K8s ou serverless), dados, rede, IAM, observabilidade.</a:t>
            </a:r>
            <a:endParaRPr lang="en-US" sz="16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40</a:t>
            </a:r>
            <a:endParaRPr lang="en-US" sz="1200" dirty="0"/>
          </a:p>
        </p:txBody>
      </p:sp>
      <p:pic>
        <p:nvPicPr>
          <p:cNvPr id="5" name="Image 0" descr="/mnt/data/assets/aws_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851059"/>
            <a:ext cx="1280160" cy="76676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94560" y="868680"/>
            <a:ext cx="9144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Template do grupo — AWS</a:t>
            </a:r>
            <a:endParaRPr lang="en-US" sz="3400" dirty="0"/>
          </a:p>
        </p:txBody>
      </p:sp>
      <p:sp>
        <p:nvSpPr>
          <p:cNvPr id="7" name="Shape 4"/>
          <p:cNvSpPr/>
          <p:nvPr/>
        </p:nvSpPr>
        <p:spPr>
          <a:xfrm>
            <a:off x="822960" y="1828800"/>
            <a:ext cx="10607040" cy="32004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822960" y="1828800"/>
            <a:ext cx="10607040" cy="128016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97280" y="2057400"/>
            <a:ext cx="100584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Arquitetura macro (cole aqui)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22960" y="5074920"/>
            <a:ext cx="566928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32688" y="5148072"/>
            <a:ext cx="548640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5 argumentos (1 linha cada)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6492240" y="5074920"/>
            <a:ext cx="493776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601968" y="5148072"/>
            <a:ext cx="475488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 riscos + mitigação</a:t>
            </a:r>
            <a:endParaRPr lang="en-US" sz="1200" dirty="0"/>
          </a:p>
        </p:txBody>
      </p:sp>
      <p:sp>
        <p:nvSpPr>
          <p:cNvPr id="14" name="Shape 11"/>
          <p:cNvSpPr/>
          <p:nvPr/>
        </p:nvSpPr>
        <p:spPr>
          <a:xfrm>
            <a:off x="822960" y="5468112"/>
            <a:ext cx="5669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32688" y="5559552"/>
            <a:ext cx="5486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6492240" y="5468112"/>
            <a:ext cx="49377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601968" y="5559552"/>
            <a:ext cx="47548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18" name="Shape 15"/>
          <p:cNvSpPr/>
          <p:nvPr/>
        </p:nvSpPr>
        <p:spPr>
          <a:xfrm>
            <a:off x="822960" y="5861304"/>
            <a:ext cx="5669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932688" y="5952744"/>
            <a:ext cx="5486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0" name="Shape 17"/>
          <p:cNvSpPr/>
          <p:nvPr/>
        </p:nvSpPr>
        <p:spPr>
          <a:xfrm>
            <a:off x="6492240" y="5861304"/>
            <a:ext cx="49377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601968" y="5952744"/>
            <a:ext cx="47548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2" name="Shape 19"/>
          <p:cNvSpPr/>
          <p:nvPr/>
        </p:nvSpPr>
        <p:spPr>
          <a:xfrm>
            <a:off x="822960" y="6254496"/>
            <a:ext cx="5669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932688" y="6345936"/>
            <a:ext cx="5486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4" name="Shape 21"/>
          <p:cNvSpPr/>
          <p:nvPr/>
        </p:nvSpPr>
        <p:spPr>
          <a:xfrm>
            <a:off x="6492240" y="6254496"/>
            <a:ext cx="49377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6601968" y="6345936"/>
            <a:ext cx="47548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41</a:t>
            </a:r>
            <a:endParaRPr lang="en-US" sz="1200" dirty="0"/>
          </a:p>
        </p:txBody>
      </p:sp>
      <p:pic>
        <p:nvPicPr>
          <p:cNvPr id="5" name="Image 0" descr="/mnt/data/assets/azure_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60" y="822960"/>
            <a:ext cx="822960" cy="82296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94560" y="868680"/>
            <a:ext cx="9144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Template do grupo — Azure</a:t>
            </a:r>
            <a:endParaRPr lang="en-US" sz="3400" dirty="0"/>
          </a:p>
        </p:txBody>
      </p:sp>
      <p:sp>
        <p:nvSpPr>
          <p:cNvPr id="7" name="Shape 4"/>
          <p:cNvSpPr/>
          <p:nvPr/>
        </p:nvSpPr>
        <p:spPr>
          <a:xfrm>
            <a:off x="822960" y="1828800"/>
            <a:ext cx="10607040" cy="32004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822960" y="1828800"/>
            <a:ext cx="10607040" cy="128016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97280" y="2057400"/>
            <a:ext cx="100584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Arquitetura macro (cole aqui)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22960" y="5074920"/>
            <a:ext cx="566928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32688" y="5148072"/>
            <a:ext cx="548640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5 argumentos (1 linha cada)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6492240" y="5074920"/>
            <a:ext cx="493776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601968" y="5148072"/>
            <a:ext cx="475488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 riscos + mitigação</a:t>
            </a:r>
            <a:endParaRPr lang="en-US" sz="1200" dirty="0"/>
          </a:p>
        </p:txBody>
      </p:sp>
      <p:sp>
        <p:nvSpPr>
          <p:cNvPr id="14" name="Shape 11"/>
          <p:cNvSpPr/>
          <p:nvPr/>
        </p:nvSpPr>
        <p:spPr>
          <a:xfrm>
            <a:off x="822960" y="5468112"/>
            <a:ext cx="5669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32688" y="5559552"/>
            <a:ext cx="5486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6492240" y="5468112"/>
            <a:ext cx="49377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601968" y="5559552"/>
            <a:ext cx="47548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18" name="Shape 15"/>
          <p:cNvSpPr/>
          <p:nvPr/>
        </p:nvSpPr>
        <p:spPr>
          <a:xfrm>
            <a:off x="822960" y="5861304"/>
            <a:ext cx="5669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932688" y="5952744"/>
            <a:ext cx="5486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0" name="Shape 17"/>
          <p:cNvSpPr/>
          <p:nvPr/>
        </p:nvSpPr>
        <p:spPr>
          <a:xfrm>
            <a:off x="6492240" y="5861304"/>
            <a:ext cx="49377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601968" y="5952744"/>
            <a:ext cx="47548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2" name="Shape 19"/>
          <p:cNvSpPr/>
          <p:nvPr/>
        </p:nvSpPr>
        <p:spPr>
          <a:xfrm>
            <a:off x="822960" y="6254496"/>
            <a:ext cx="5669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932688" y="6345936"/>
            <a:ext cx="5486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4" name="Shape 21"/>
          <p:cNvSpPr/>
          <p:nvPr/>
        </p:nvSpPr>
        <p:spPr>
          <a:xfrm>
            <a:off x="6492240" y="6254496"/>
            <a:ext cx="49377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6601968" y="6345936"/>
            <a:ext cx="47548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42</a:t>
            </a:r>
            <a:endParaRPr lang="en-US" sz="1200" dirty="0"/>
          </a:p>
        </p:txBody>
      </p:sp>
      <p:pic>
        <p:nvPicPr>
          <p:cNvPr id="5" name="Image 0" descr="/mnt/data/assets/gcp_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1135094"/>
            <a:ext cx="1280160" cy="19869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94560" y="868680"/>
            <a:ext cx="9144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Template do grupo — Google Cloud</a:t>
            </a:r>
            <a:endParaRPr lang="en-US" sz="3400" dirty="0"/>
          </a:p>
        </p:txBody>
      </p:sp>
      <p:sp>
        <p:nvSpPr>
          <p:cNvPr id="7" name="Shape 4"/>
          <p:cNvSpPr/>
          <p:nvPr/>
        </p:nvSpPr>
        <p:spPr>
          <a:xfrm>
            <a:off x="822960" y="1828800"/>
            <a:ext cx="10607040" cy="32004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822960" y="1828800"/>
            <a:ext cx="10607040" cy="128016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97280" y="2057400"/>
            <a:ext cx="100584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Arquitetura macro (cole aqui)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22960" y="5074920"/>
            <a:ext cx="566928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32688" y="5148072"/>
            <a:ext cx="548640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5 argumentos (1 linha cada)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6492240" y="5074920"/>
            <a:ext cx="493776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601968" y="5148072"/>
            <a:ext cx="475488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3 riscos + mitigação</a:t>
            </a:r>
            <a:endParaRPr lang="en-US" sz="1200" dirty="0"/>
          </a:p>
        </p:txBody>
      </p:sp>
      <p:sp>
        <p:nvSpPr>
          <p:cNvPr id="14" name="Shape 11"/>
          <p:cNvSpPr/>
          <p:nvPr/>
        </p:nvSpPr>
        <p:spPr>
          <a:xfrm>
            <a:off x="822960" y="5468112"/>
            <a:ext cx="5669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32688" y="5559552"/>
            <a:ext cx="5486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16" name="Shape 13"/>
          <p:cNvSpPr/>
          <p:nvPr/>
        </p:nvSpPr>
        <p:spPr>
          <a:xfrm>
            <a:off x="6492240" y="5468112"/>
            <a:ext cx="49377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601968" y="5559552"/>
            <a:ext cx="47548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18" name="Shape 15"/>
          <p:cNvSpPr/>
          <p:nvPr/>
        </p:nvSpPr>
        <p:spPr>
          <a:xfrm>
            <a:off x="822960" y="5861304"/>
            <a:ext cx="5669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932688" y="5952744"/>
            <a:ext cx="5486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0" name="Shape 17"/>
          <p:cNvSpPr/>
          <p:nvPr/>
        </p:nvSpPr>
        <p:spPr>
          <a:xfrm>
            <a:off x="6492240" y="5861304"/>
            <a:ext cx="49377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601968" y="5952744"/>
            <a:ext cx="47548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2" name="Shape 19"/>
          <p:cNvSpPr/>
          <p:nvPr/>
        </p:nvSpPr>
        <p:spPr>
          <a:xfrm>
            <a:off x="822960" y="6254496"/>
            <a:ext cx="56692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932688" y="6345936"/>
            <a:ext cx="54864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  <p:sp>
        <p:nvSpPr>
          <p:cNvPr id="24" name="Shape 21"/>
          <p:cNvSpPr/>
          <p:nvPr/>
        </p:nvSpPr>
        <p:spPr>
          <a:xfrm>
            <a:off x="6492240" y="6254496"/>
            <a:ext cx="49377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6601968" y="6345936"/>
            <a:ext cx="47548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Fundamentos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7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Modelos: IaaS vs PaaS vs SaaS (e o que muda de verdade)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331720"/>
            <a:ext cx="1097280" cy="59436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32688" y="2404872"/>
            <a:ext cx="914400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Modelo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1920240" y="2331720"/>
            <a:ext cx="3017520" cy="59436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029968" y="2404872"/>
            <a:ext cx="2834640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Você gerencia mais…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4937760" y="2331720"/>
            <a:ext cx="2743200" cy="59436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047488" y="2404872"/>
            <a:ext cx="2560320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Você ganha mais…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7680960" y="2331720"/>
            <a:ext cx="3749040" cy="59436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790688" y="2404872"/>
            <a:ext cx="3566160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Risco/Trade-off típico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822960" y="2926080"/>
            <a:ext cx="109728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32688" y="3017520"/>
            <a:ext cx="91440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IaaS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1920240" y="2926080"/>
            <a:ext cx="301752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2029968" y="3017520"/>
            <a:ext cx="283464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VM, SO, runtime, patching, rede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4937760" y="2926080"/>
            <a:ext cx="274320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047488" y="3017520"/>
            <a:ext cx="256032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Controle fino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7680960" y="2926080"/>
            <a:ext cx="37490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790688" y="3017520"/>
            <a:ext cx="356616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Mais esforço operacional (day-2)</a:t>
            </a:r>
            <a:endParaRPr lang="en-US" sz="1300" dirty="0"/>
          </a:p>
        </p:txBody>
      </p:sp>
      <p:sp>
        <p:nvSpPr>
          <p:cNvPr id="22" name="Shape 20"/>
          <p:cNvSpPr/>
          <p:nvPr/>
        </p:nvSpPr>
        <p:spPr>
          <a:xfrm>
            <a:off x="822960" y="3520440"/>
            <a:ext cx="109728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932688" y="3611880"/>
            <a:ext cx="91440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PaaS</a:t>
            </a:r>
            <a:endParaRPr lang="en-US" sz="1300" dirty="0"/>
          </a:p>
        </p:txBody>
      </p:sp>
      <p:sp>
        <p:nvSpPr>
          <p:cNvPr id="24" name="Shape 22"/>
          <p:cNvSpPr/>
          <p:nvPr/>
        </p:nvSpPr>
        <p:spPr>
          <a:xfrm>
            <a:off x="1920240" y="3520440"/>
            <a:ext cx="301752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2029968" y="3611880"/>
            <a:ext cx="283464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código + config; plataforma gerencia runtime</a:t>
            </a:r>
            <a:endParaRPr lang="en-US" sz="1300" dirty="0"/>
          </a:p>
        </p:txBody>
      </p:sp>
      <p:sp>
        <p:nvSpPr>
          <p:cNvPr id="26" name="Shape 24"/>
          <p:cNvSpPr/>
          <p:nvPr/>
        </p:nvSpPr>
        <p:spPr>
          <a:xfrm>
            <a:off x="4937760" y="3520440"/>
            <a:ext cx="274320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5047488" y="3611880"/>
            <a:ext cx="256032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Velocidade e padrões</a:t>
            </a:r>
            <a:endParaRPr lang="en-US" sz="1300" dirty="0"/>
          </a:p>
        </p:txBody>
      </p:sp>
      <p:sp>
        <p:nvSpPr>
          <p:cNvPr id="28" name="Shape 26"/>
          <p:cNvSpPr/>
          <p:nvPr/>
        </p:nvSpPr>
        <p:spPr>
          <a:xfrm>
            <a:off x="7680960" y="3520440"/>
            <a:ext cx="37490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7790688" y="3611880"/>
            <a:ext cx="356616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Menos controle / mais limites</a:t>
            </a:r>
            <a:endParaRPr lang="en-US" sz="1300" dirty="0"/>
          </a:p>
        </p:txBody>
      </p:sp>
      <p:sp>
        <p:nvSpPr>
          <p:cNvPr id="30" name="Shape 28"/>
          <p:cNvSpPr/>
          <p:nvPr/>
        </p:nvSpPr>
        <p:spPr>
          <a:xfrm>
            <a:off x="822960" y="4114800"/>
            <a:ext cx="109728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932688" y="4206240"/>
            <a:ext cx="91440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SaaS</a:t>
            </a:r>
            <a:endParaRPr lang="en-US" sz="1300" dirty="0"/>
          </a:p>
        </p:txBody>
      </p:sp>
      <p:sp>
        <p:nvSpPr>
          <p:cNvPr id="32" name="Shape 30"/>
          <p:cNvSpPr/>
          <p:nvPr/>
        </p:nvSpPr>
        <p:spPr>
          <a:xfrm>
            <a:off x="1920240" y="4114800"/>
            <a:ext cx="301752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2029968" y="4206240"/>
            <a:ext cx="283464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configuração + dados</a:t>
            </a:r>
            <a:endParaRPr lang="en-US" sz="1300" dirty="0"/>
          </a:p>
        </p:txBody>
      </p:sp>
      <p:sp>
        <p:nvSpPr>
          <p:cNvPr id="34" name="Shape 32"/>
          <p:cNvSpPr/>
          <p:nvPr/>
        </p:nvSpPr>
        <p:spPr>
          <a:xfrm>
            <a:off x="4937760" y="4114800"/>
            <a:ext cx="274320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5047488" y="4206240"/>
            <a:ext cx="256032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Tempo de valor</a:t>
            </a:r>
            <a:endParaRPr lang="en-US" sz="1300" dirty="0"/>
          </a:p>
        </p:txBody>
      </p:sp>
      <p:sp>
        <p:nvSpPr>
          <p:cNvPr id="36" name="Shape 34"/>
          <p:cNvSpPr/>
          <p:nvPr/>
        </p:nvSpPr>
        <p:spPr>
          <a:xfrm>
            <a:off x="7680960" y="4114800"/>
            <a:ext cx="37490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7790688" y="4206240"/>
            <a:ext cx="3566160" cy="411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Menos personalização</a:t>
            </a:r>
            <a:endParaRPr lang="en-US" sz="1300" dirty="0"/>
          </a:p>
        </p:txBody>
      </p:sp>
      <p:sp>
        <p:nvSpPr>
          <p:cNvPr id="38" name="Shape 36"/>
          <p:cNvSpPr/>
          <p:nvPr/>
        </p:nvSpPr>
        <p:spPr>
          <a:xfrm>
            <a:off x="822960" y="571500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822960" y="5715000"/>
            <a:ext cx="109728" cy="65532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1051560" y="582472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Pergunta-chave: qual parte você quer “possuir” (e pagar) como time?</a:t>
            </a:r>
            <a:endParaRPr lang="en-US" sz="14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43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Exercício 3 (20 min): IAM “least privilege” (puzzle)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Desenhe o modelo de acesso e justifique.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14400" y="2514600"/>
            <a:ext cx="10607040" cy="2800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Times: App, Data, Segurança. Ambientes: dev e prod.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Dados sensíveis ficam no “Bucket A” (somente leitura para Data).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Outputs processados vão para “Bucket B” (escrita para App).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App não pode ler Bucket A. Dev não pode acessar Prod.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Use identidade gerenciada (sem chave estática).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914400" y="603504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914400" y="6035040"/>
            <a:ext cx="109728" cy="655320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143000" y="614476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Entrega: um diagrama de permissões (quem → o quê → onde) + 3 regras.</a:t>
            </a:r>
            <a:endParaRPr lang="en-US" sz="14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44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Gabarito (alto nível): padrão de acesso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914400" y="2514600"/>
            <a:ext cx="10607040" cy="2800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Separação por ambiente (contas/projetos/subscrições) + IAM separado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Roles específicas: Data=read A; App=write B; Security=audit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Preferir identidades gerenciadas (workload identity) em vez de chaves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Política de negação explícita (onde suportado) para evitar acessos acidentais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Auditoria habilitada + alertas em ações críticas (policy changes)</a:t>
            </a:r>
            <a:endParaRPr lang="en-US" sz="18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45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Exercício 4 (25 min): corte 25% do custo (sem quebrar SLO)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Cada grupo escolhe 5 ações e defende impacto vs risco.</a:t>
            </a:r>
            <a:endParaRPr lang="en-US" sz="1800" dirty="0"/>
          </a:p>
        </p:txBody>
      </p:sp>
      <p:sp>
        <p:nvSpPr>
          <p:cNvPr id="7" name="Shape 5"/>
          <p:cNvSpPr/>
          <p:nvPr/>
        </p:nvSpPr>
        <p:spPr>
          <a:xfrm>
            <a:off x="822960" y="2514600"/>
            <a:ext cx="3383280" cy="50292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932688" y="2587752"/>
            <a:ext cx="320040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Item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4206240" y="2514600"/>
            <a:ext cx="2286000" cy="50292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4315968" y="2587752"/>
            <a:ext cx="210312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Custo/mês (R$)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6492240" y="2514600"/>
            <a:ext cx="4937760" cy="502920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6601968" y="2587752"/>
            <a:ext cx="475488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Observação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822960" y="3017520"/>
            <a:ext cx="338328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32688" y="3108960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Compute (VM/K8s)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4206240" y="3017520"/>
            <a:ext cx="228600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4315968" y="3108960"/>
            <a:ext cx="210312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40.000</a:t>
            </a:r>
            <a:endParaRPr lang="en-US" sz="1200" dirty="0"/>
          </a:p>
        </p:txBody>
      </p:sp>
      <p:sp>
        <p:nvSpPr>
          <p:cNvPr id="17" name="Shape 15"/>
          <p:cNvSpPr/>
          <p:nvPr/>
        </p:nvSpPr>
        <p:spPr>
          <a:xfrm>
            <a:off x="6492240" y="3017520"/>
            <a:ext cx="49377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6601968" y="3108960"/>
            <a:ext cx="475488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Autoscaling agressivo + instâncias superdimensionadas</a:t>
            </a:r>
            <a:endParaRPr lang="en-US" sz="1200" dirty="0"/>
          </a:p>
        </p:txBody>
      </p:sp>
      <p:sp>
        <p:nvSpPr>
          <p:cNvPr id="19" name="Shape 17"/>
          <p:cNvSpPr/>
          <p:nvPr/>
        </p:nvSpPr>
        <p:spPr>
          <a:xfrm>
            <a:off x="822960" y="3520440"/>
            <a:ext cx="338328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932688" y="3611880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Banco relacional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4206240" y="3520440"/>
            <a:ext cx="228600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4315968" y="3611880"/>
            <a:ext cx="210312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25.000</a:t>
            </a:r>
            <a:endParaRPr lang="en-US" sz="1200" dirty="0"/>
          </a:p>
        </p:txBody>
      </p:sp>
      <p:sp>
        <p:nvSpPr>
          <p:cNvPr id="23" name="Shape 21"/>
          <p:cNvSpPr/>
          <p:nvPr/>
        </p:nvSpPr>
        <p:spPr>
          <a:xfrm>
            <a:off x="6492240" y="3520440"/>
            <a:ext cx="49377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601968" y="3611880"/>
            <a:ext cx="475488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IOPS provisionado alto; snapshots antigos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822960" y="4023360"/>
            <a:ext cx="338328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932688" y="4114800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Observabilidade</a:t>
            </a:r>
            <a:endParaRPr lang="en-US" sz="1200" dirty="0"/>
          </a:p>
        </p:txBody>
      </p:sp>
      <p:sp>
        <p:nvSpPr>
          <p:cNvPr id="27" name="Shape 25"/>
          <p:cNvSpPr/>
          <p:nvPr/>
        </p:nvSpPr>
        <p:spPr>
          <a:xfrm>
            <a:off x="4206240" y="4023360"/>
            <a:ext cx="228600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4315968" y="4114800"/>
            <a:ext cx="210312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18.000</a:t>
            </a:r>
            <a:endParaRPr lang="en-US" sz="1200" dirty="0"/>
          </a:p>
        </p:txBody>
      </p:sp>
      <p:sp>
        <p:nvSpPr>
          <p:cNvPr id="29" name="Shape 27"/>
          <p:cNvSpPr/>
          <p:nvPr/>
        </p:nvSpPr>
        <p:spPr>
          <a:xfrm>
            <a:off x="6492240" y="4023360"/>
            <a:ext cx="49377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6601968" y="4114800"/>
            <a:ext cx="475488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Logs com retenção 90d e alta ingestão</a:t>
            </a:r>
            <a:endParaRPr lang="en-US" sz="1200" dirty="0"/>
          </a:p>
        </p:txBody>
      </p:sp>
      <p:sp>
        <p:nvSpPr>
          <p:cNvPr id="31" name="Shape 29"/>
          <p:cNvSpPr/>
          <p:nvPr/>
        </p:nvSpPr>
        <p:spPr>
          <a:xfrm>
            <a:off x="822960" y="4526280"/>
            <a:ext cx="338328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932688" y="4617720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Storage objeto</a:t>
            </a:r>
            <a:endParaRPr lang="en-US" sz="1200" dirty="0"/>
          </a:p>
        </p:txBody>
      </p:sp>
      <p:sp>
        <p:nvSpPr>
          <p:cNvPr id="33" name="Shape 31"/>
          <p:cNvSpPr/>
          <p:nvPr/>
        </p:nvSpPr>
        <p:spPr>
          <a:xfrm>
            <a:off x="4206240" y="4526280"/>
            <a:ext cx="228600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4315968" y="4617720"/>
            <a:ext cx="210312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9.000</a:t>
            </a:r>
            <a:endParaRPr lang="en-US" sz="1200" dirty="0"/>
          </a:p>
        </p:txBody>
      </p:sp>
      <p:sp>
        <p:nvSpPr>
          <p:cNvPr id="35" name="Shape 33"/>
          <p:cNvSpPr/>
          <p:nvPr/>
        </p:nvSpPr>
        <p:spPr>
          <a:xfrm>
            <a:off x="6492240" y="4526280"/>
            <a:ext cx="49377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601968" y="4617720"/>
            <a:ext cx="475488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Lifecycle inexistente</a:t>
            </a: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822960" y="5029200"/>
            <a:ext cx="338328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932688" y="5120640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Egress</a:t>
            </a:r>
            <a:endParaRPr lang="en-US" sz="1200" dirty="0"/>
          </a:p>
        </p:txBody>
      </p:sp>
      <p:sp>
        <p:nvSpPr>
          <p:cNvPr id="39" name="Shape 37"/>
          <p:cNvSpPr/>
          <p:nvPr/>
        </p:nvSpPr>
        <p:spPr>
          <a:xfrm>
            <a:off x="4206240" y="5029200"/>
            <a:ext cx="228600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4315968" y="5120640"/>
            <a:ext cx="210312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12.000</a:t>
            </a:r>
            <a:endParaRPr lang="en-US" sz="1200" dirty="0"/>
          </a:p>
        </p:txBody>
      </p:sp>
      <p:sp>
        <p:nvSpPr>
          <p:cNvPr id="41" name="Shape 39"/>
          <p:cNvSpPr/>
          <p:nvPr/>
        </p:nvSpPr>
        <p:spPr>
          <a:xfrm>
            <a:off x="6492240" y="5029200"/>
            <a:ext cx="49377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6601968" y="5120640"/>
            <a:ext cx="475488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Tráfego inter-região para analytics</a:t>
            </a:r>
            <a:endParaRPr lang="en-US" sz="1200" dirty="0"/>
          </a:p>
        </p:txBody>
      </p:sp>
      <p:sp>
        <p:nvSpPr>
          <p:cNvPr id="43" name="Shape 41"/>
          <p:cNvSpPr/>
          <p:nvPr/>
        </p:nvSpPr>
        <p:spPr>
          <a:xfrm>
            <a:off x="822960" y="5532120"/>
            <a:ext cx="338328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932688" y="5623560"/>
            <a:ext cx="320040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Outros</a:t>
            </a:r>
            <a:endParaRPr lang="en-US" sz="1200" dirty="0"/>
          </a:p>
        </p:txBody>
      </p:sp>
      <p:sp>
        <p:nvSpPr>
          <p:cNvPr id="45" name="Shape 43"/>
          <p:cNvSpPr/>
          <p:nvPr/>
        </p:nvSpPr>
        <p:spPr>
          <a:xfrm>
            <a:off x="4206240" y="5532120"/>
            <a:ext cx="228600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4315968" y="5623560"/>
            <a:ext cx="210312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6.000</a:t>
            </a:r>
            <a:endParaRPr lang="en-US" sz="1200" dirty="0"/>
          </a:p>
        </p:txBody>
      </p:sp>
      <p:sp>
        <p:nvSpPr>
          <p:cNvPr id="47" name="Shape 45"/>
          <p:cNvSpPr/>
          <p:nvPr/>
        </p:nvSpPr>
        <p:spPr>
          <a:xfrm>
            <a:off x="6492240" y="5532120"/>
            <a:ext cx="4937760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601968" y="5623560"/>
            <a:ext cx="4754880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IPs, discos órfãos, ambiente de teste sempre ligado</a:t>
            </a:r>
            <a:endParaRPr lang="en-US" sz="1200" dirty="0"/>
          </a:p>
        </p:txBody>
      </p:sp>
      <p:sp>
        <p:nvSpPr>
          <p:cNvPr id="49" name="Shape 47"/>
          <p:cNvSpPr/>
          <p:nvPr/>
        </p:nvSpPr>
        <p:spPr>
          <a:xfrm>
            <a:off x="822960" y="598932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822960" y="5989320"/>
            <a:ext cx="109728" cy="65532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1051560" y="609904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Restrição: manter 99.9% e latência P95 &lt; 300ms.</a:t>
            </a:r>
            <a:endParaRPr lang="en-US" sz="140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46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Alavancas típicas (para discussão)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Não existe “1 hack”: é um pacote de ações pequenas.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14400" y="2514600"/>
            <a:ext cx="10607040" cy="3657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Rightsizing + autoscaling com limites (min/max) e testes de carga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Commitments (quando previsível) + uso de spot/preemptible (quando tolerável)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Storage lifecycle (tiering) + limpeza de snapshots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Observabilidade: sampling, retenção por ambiente, filtros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Evitar tráfego inter-região; colocar analytics “perto” dos dados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Parar ambientes fora do horário; “ephemeral preview environments”</a:t>
            </a:r>
            <a:endParaRPr lang="en-US" sz="18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47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Exercício 5 (20 min): simulação de incidente (latência)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Objetivo: fazer as perguntas certas e priorizar ações.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14400" y="2514600"/>
            <a:ext cx="10607040" cy="2800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Sintoma: P95 da API subiu de 200ms → 1.5s após deploy.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Erros 5xx subiram, mas CPU média do cluster está “normal”.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Usuários reclamam mais em uma região.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Seu time tem 15 min para estabilizar e 60 min para RCA preliminar.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914400" y="603504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914400" y="6035040"/>
            <a:ext cx="109728" cy="65532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143000" y="614476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Entrega: 1) hipóteses 2) sinais a checar 3) ações imediatas 4) próximos passos.</a:t>
            </a:r>
            <a:endParaRPr lang="en-US" sz="14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Exercícios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48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Checklist de triagem (para o grupo usar)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914400" y="2514600"/>
            <a:ext cx="10607040" cy="3657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Mudança recente? (deploy, config, feature flag, infra)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Impacto por região/AZ? (rede/DNS/depêndencias)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Bancos: conexões, locks, query time, saturação de IOPS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Fila/stream: atraso, backpressure, retries em loop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Erros externos: APIs terceiras, rate limits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Observabilidade: trace do endpoint lento → onde está o gargalo?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Mitigação rápida: rollback, reduzir carga, escalar componente, desabilitar feature</a:t>
            </a:r>
            <a:endParaRPr lang="en-US" sz="180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Fechamento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49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Takeaways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 que você deve levar para as próximas decisões.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14400" y="2514600"/>
            <a:ext cx="10607040" cy="2800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Comparar cloud = comparar modelo operacional e de custo (não só feature list)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Segurança é responsabilidade compartilhada — e muda por IaaS/PaaS/SaaS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Governança (landing zone) habilita velocidade com menos incidentes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FinOps é disciplina contínua: visibilidade → otimização → compromisso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Decisão boa é defendida por scorecard e revisitada com o tempo</a:t>
            </a:r>
            <a:endParaRPr lang="en-US" sz="1800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Fechamento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50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Referências rápidas (para continuar)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914400" y="2514600"/>
            <a:ext cx="10607040" cy="2800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Shared Responsibility: AWS / Azure / Google Cloud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Kubernetes (10 anos): contexto e evolução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Docs de Savings Plans / Azure Savings Plan / GCP Sustained Use Discounts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Visão geral: EKS, AKS e BigQuery</a:t>
            </a:r>
            <a:endParaRPr lang="en-US" sz="1800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Apêndice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51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Cheat sheet: equivalências (resumo)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331720"/>
            <a:ext cx="219456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32688" y="2404872"/>
            <a:ext cx="201168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Categoria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3017520" y="2331720"/>
            <a:ext cx="274320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3127248" y="2404872"/>
            <a:ext cx="256032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AWS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5760720" y="2331720"/>
            <a:ext cx="274320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870448" y="2404872"/>
            <a:ext cx="256032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8503920" y="2331720"/>
            <a:ext cx="2926080" cy="39319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613648" y="2404872"/>
            <a:ext cx="2743200" cy="28346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GCP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822960" y="2724912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32688" y="2816352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VMs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3017520" y="2724912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3127248" y="2816352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EC2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5760720" y="2724912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5870448" y="2816352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Virtual Machines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8503920" y="2724912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8613648" y="2816352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Compute Engine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822960" y="3118104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932688" y="3209544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Kubernetes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3017520" y="3118104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3127248" y="3209544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EKS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5760720" y="3118104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5870448" y="3209544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AKS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8503920" y="3118104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8613648" y="3209544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GKE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822960" y="3511296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932688" y="3602736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Serverless</a:t>
            </a:r>
            <a:endParaRPr lang="en-US" sz="1200" dirty="0"/>
          </a:p>
        </p:txBody>
      </p:sp>
      <p:sp>
        <p:nvSpPr>
          <p:cNvPr id="32" name="Shape 30"/>
          <p:cNvSpPr/>
          <p:nvPr/>
        </p:nvSpPr>
        <p:spPr>
          <a:xfrm>
            <a:off x="3017520" y="3511296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3127248" y="3602736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Lambda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5760720" y="3511296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5870448" y="3602736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 Functions</a:t>
            </a:r>
            <a:endParaRPr lang="en-US" sz="1200" dirty="0"/>
          </a:p>
        </p:txBody>
      </p:sp>
      <p:sp>
        <p:nvSpPr>
          <p:cNvPr id="36" name="Shape 34"/>
          <p:cNvSpPr/>
          <p:nvPr/>
        </p:nvSpPr>
        <p:spPr>
          <a:xfrm>
            <a:off x="8503920" y="3511296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613648" y="3602736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Functions</a:t>
            </a:r>
            <a:endParaRPr lang="en-US" sz="1200" dirty="0"/>
          </a:p>
        </p:txBody>
      </p:sp>
      <p:sp>
        <p:nvSpPr>
          <p:cNvPr id="38" name="Shape 36"/>
          <p:cNvSpPr/>
          <p:nvPr/>
        </p:nvSpPr>
        <p:spPr>
          <a:xfrm>
            <a:off x="822960" y="3904488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932688" y="3995928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Objeto</a:t>
            </a:r>
            <a:endParaRPr lang="en-US" sz="1200" dirty="0"/>
          </a:p>
        </p:txBody>
      </p:sp>
      <p:sp>
        <p:nvSpPr>
          <p:cNvPr id="40" name="Shape 38"/>
          <p:cNvSpPr/>
          <p:nvPr/>
        </p:nvSpPr>
        <p:spPr>
          <a:xfrm>
            <a:off x="3017520" y="3904488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3127248" y="3995928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S3</a:t>
            </a:r>
            <a:endParaRPr lang="en-US" sz="1200" dirty="0"/>
          </a:p>
        </p:txBody>
      </p:sp>
      <p:sp>
        <p:nvSpPr>
          <p:cNvPr id="42" name="Shape 40"/>
          <p:cNvSpPr/>
          <p:nvPr/>
        </p:nvSpPr>
        <p:spPr>
          <a:xfrm>
            <a:off x="5760720" y="3904488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5870448" y="3995928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Blob Storage</a:t>
            </a:r>
            <a:endParaRPr lang="en-US" sz="1200" dirty="0"/>
          </a:p>
        </p:txBody>
      </p:sp>
      <p:sp>
        <p:nvSpPr>
          <p:cNvPr id="44" name="Shape 42"/>
          <p:cNvSpPr/>
          <p:nvPr/>
        </p:nvSpPr>
        <p:spPr>
          <a:xfrm>
            <a:off x="8503920" y="3904488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8613648" y="3995928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Storage</a:t>
            </a:r>
            <a:endParaRPr lang="en-US" sz="1200" dirty="0"/>
          </a:p>
        </p:txBody>
      </p:sp>
      <p:sp>
        <p:nvSpPr>
          <p:cNvPr id="46" name="Shape 44"/>
          <p:cNvSpPr/>
          <p:nvPr/>
        </p:nvSpPr>
        <p:spPr>
          <a:xfrm>
            <a:off x="822960" y="4297680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932688" y="4389120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RDBMS</a:t>
            </a:r>
            <a:endParaRPr lang="en-US" sz="1200" dirty="0"/>
          </a:p>
        </p:txBody>
      </p:sp>
      <p:sp>
        <p:nvSpPr>
          <p:cNvPr id="48" name="Shape 46"/>
          <p:cNvSpPr/>
          <p:nvPr/>
        </p:nvSpPr>
        <p:spPr>
          <a:xfrm>
            <a:off x="3017520" y="4297680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3127248" y="4389120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RDS/Aurora</a:t>
            </a:r>
            <a:endParaRPr lang="en-US" sz="1200" dirty="0"/>
          </a:p>
        </p:txBody>
      </p:sp>
      <p:sp>
        <p:nvSpPr>
          <p:cNvPr id="50" name="Shape 48"/>
          <p:cNvSpPr/>
          <p:nvPr/>
        </p:nvSpPr>
        <p:spPr>
          <a:xfrm>
            <a:off x="5760720" y="4297680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5870448" y="4389120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 SQL</a:t>
            </a:r>
            <a:endParaRPr lang="en-US" sz="1200" dirty="0"/>
          </a:p>
        </p:txBody>
      </p:sp>
      <p:sp>
        <p:nvSpPr>
          <p:cNvPr id="52" name="Shape 50"/>
          <p:cNvSpPr/>
          <p:nvPr/>
        </p:nvSpPr>
        <p:spPr>
          <a:xfrm>
            <a:off x="8503920" y="4297680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8613648" y="4389120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SQL</a:t>
            </a:r>
            <a:endParaRPr lang="en-US" sz="1200" dirty="0"/>
          </a:p>
        </p:txBody>
      </p:sp>
      <p:sp>
        <p:nvSpPr>
          <p:cNvPr id="54" name="Shape 52"/>
          <p:cNvSpPr/>
          <p:nvPr/>
        </p:nvSpPr>
        <p:spPr>
          <a:xfrm>
            <a:off x="822960" y="4690872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932688" y="4782312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DW</a:t>
            </a:r>
            <a:endParaRPr lang="en-US" sz="1200" dirty="0"/>
          </a:p>
        </p:txBody>
      </p:sp>
      <p:sp>
        <p:nvSpPr>
          <p:cNvPr id="56" name="Shape 54"/>
          <p:cNvSpPr/>
          <p:nvPr/>
        </p:nvSpPr>
        <p:spPr>
          <a:xfrm>
            <a:off x="3017520" y="4690872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3127248" y="4782312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Redshift</a:t>
            </a:r>
            <a:endParaRPr lang="en-US" sz="1200" dirty="0"/>
          </a:p>
        </p:txBody>
      </p:sp>
      <p:sp>
        <p:nvSpPr>
          <p:cNvPr id="58" name="Shape 56"/>
          <p:cNvSpPr/>
          <p:nvPr/>
        </p:nvSpPr>
        <p:spPr>
          <a:xfrm>
            <a:off x="5760720" y="4690872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5870448" y="4782312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Synapse</a:t>
            </a:r>
            <a:endParaRPr lang="en-US" sz="1200" dirty="0"/>
          </a:p>
        </p:txBody>
      </p:sp>
      <p:sp>
        <p:nvSpPr>
          <p:cNvPr id="60" name="Shape 58"/>
          <p:cNvSpPr/>
          <p:nvPr/>
        </p:nvSpPr>
        <p:spPr>
          <a:xfrm>
            <a:off x="8503920" y="4690872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8613648" y="4782312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BigQuery</a:t>
            </a:r>
            <a:endParaRPr lang="en-US" sz="1200" dirty="0"/>
          </a:p>
        </p:txBody>
      </p:sp>
      <p:sp>
        <p:nvSpPr>
          <p:cNvPr id="62" name="Shape 60"/>
          <p:cNvSpPr/>
          <p:nvPr/>
        </p:nvSpPr>
        <p:spPr>
          <a:xfrm>
            <a:off x="822960" y="5084064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932688" y="5175504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Streaming</a:t>
            </a:r>
            <a:endParaRPr lang="en-US" sz="1200" dirty="0"/>
          </a:p>
        </p:txBody>
      </p:sp>
      <p:sp>
        <p:nvSpPr>
          <p:cNvPr id="64" name="Shape 62"/>
          <p:cNvSpPr/>
          <p:nvPr/>
        </p:nvSpPr>
        <p:spPr>
          <a:xfrm>
            <a:off x="3017520" y="5084064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3127248" y="5175504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Kinesis</a:t>
            </a:r>
            <a:endParaRPr lang="en-US" sz="1200" dirty="0"/>
          </a:p>
        </p:txBody>
      </p:sp>
      <p:sp>
        <p:nvSpPr>
          <p:cNvPr id="66" name="Shape 64"/>
          <p:cNvSpPr/>
          <p:nvPr/>
        </p:nvSpPr>
        <p:spPr>
          <a:xfrm>
            <a:off x="5760720" y="5084064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7" name="Text 65"/>
          <p:cNvSpPr/>
          <p:nvPr/>
        </p:nvSpPr>
        <p:spPr>
          <a:xfrm>
            <a:off x="5870448" y="5175504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Event Hubs</a:t>
            </a:r>
            <a:endParaRPr lang="en-US" sz="1200" dirty="0"/>
          </a:p>
        </p:txBody>
      </p:sp>
      <p:sp>
        <p:nvSpPr>
          <p:cNvPr id="68" name="Shape 66"/>
          <p:cNvSpPr/>
          <p:nvPr/>
        </p:nvSpPr>
        <p:spPr>
          <a:xfrm>
            <a:off x="8503920" y="5084064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9" name="Text 67"/>
          <p:cNvSpPr/>
          <p:nvPr/>
        </p:nvSpPr>
        <p:spPr>
          <a:xfrm>
            <a:off x="8613648" y="5175504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Pub/Sub</a:t>
            </a:r>
            <a:endParaRPr lang="en-US" sz="1200" dirty="0"/>
          </a:p>
        </p:txBody>
      </p:sp>
      <p:sp>
        <p:nvSpPr>
          <p:cNvPr id="70" name="Shape 68"/>
          <p:cNvSpPr/>
          <p:nvPr/>
        </p:nvSpPr>
        <p:spPr>
          <a:xfrm>
            <a:off x="822960" y="5477256"/>
            <a:ext cx="219456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1" name="Text 69"/>
          <p:cNvSpPr/>
          <p:nvPr/>
        </p:nvSpPr>
        <p:spPr>
          <a:xfrm>
            <a:off x="932688" y="5568696"/>
            <a:ext cx="201168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IAM</a:t>
            </a:r>
            <a:endParaRPr lang="en-US" sz="1200" dirty="0"/>
          </a:p>
        </p:txBody>
      </p:sp>
      <p:sp>
        <p:nvSpPr>
          <p:cNvPr id="72" name="Shape 70"/>
          <p:cNvSpPr/>
          <p:nvPr/>
        </p:nvSpPr>
        <p:spPr>
          <a:xfrm>
            <a:off x="3017520" y="5477256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3" name="Text 71"/>
          <p:cNvSpPr/>
          <p:nvPr/>
        </p:nvSpPr>
        <p:spPr>
          <a:xfrm>
            <a:off x="3127248" y="5568696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IAM</a:t>
            </a:r>
            <a:endParaRPr lang="en-US" sz="1200" dirty="0"/>
          </a:p>
        </p:txBody>
      </p:sp>
      <p:sp>
        <p:nvSpPr>
          <p:cNvPr id="74" name="Shape 72"/>
          <p:cNvSpPr/>
          <p:nvPr/>
        </p:nvSpPr>
        <p:spPr>
          <a:xfrm>
            <a:off x="5760720" y="5477256"/>
            <a:ext cx="274320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5" name="Text 73"/>
          <p:cNvSpPr/>
          <p:nvPr/>
        </p:nvSpPr>
        <p:spPr>
          <a:xfrm>
            <a:off x="5870448" y="5568696"/>
            <a:ext cx="256032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Entra ID + RBAC</a:t>
            </a:r>
            <a:endParaRPr lang="en-US" sz="1200" dirty="0"/>
          </a:p>
        </p:txBody>
      </p:sp>
      <p:sp>
        <p:nvSpPr>
          <p:cNvPr id="76" name="Shape 74"/>
          <p:cNvSpPr/>
          <p:nvPr/>
        </p:nvSpPr>
        <p:spPr>
          <a:xfrm>
            <a:off x="8503920" y="5477256"/>
            <a:ext cx="2926080" cy="39319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7" name="Text 75"/>
          <p:cNvSpPr/>
          <p:nvPr/>
        </p:nvSpPr>
        <p:spPr>
          <a:xfrm>
            <a:off x="8613648" y="5568696"/>
            <a:ext cx="2743200" cy="2103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IAM</a:t>
            </a:r>
            <a:endParaRPr lang="en-US" sz="120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Apêndice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52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Glossário rápido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914400" y="2514600"/>
            <a:ext cx="10607040" cy="3657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SLO/SLI: objetivo/indicador de nível de serviço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MTTR: tempo médio para recuperar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Egress: tráfego de saída cobrado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Landing Zone: base de governança (contas, rede, IAM, logs)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IaC: infraestrutura definida em código (revisável, versionável)</a:t>
            </a:r>
            <a:endParaRPr lang="en-US" sz="1800" dirty="0"/>
          </a:p>
          <a:p>
            <a:pPr marL="228600" indent="-228600">
              <a:lnSpc>
                <a:spcPct val="120000"/>
              </a:lnSpc>
              <a:buSzPct val="100000"/>
              <a:buChar char="•"/>
            </a:pPr>
            <a:r>
              <a:rPr lang="en-US" sz="18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Lock-in: custo/risco de trocar fornecedor/tecnologia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Fundamentos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8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Segurança é responsabilidade compartilhada</a:t>
            </a:r>
            <a:endParaRPr lang="en-US" sz="3800" dirty="0"/>
          </a:p>
        </p:txBody>
      </p:sp>
      <p:sp>
        <p:nvSpPr>
          <p:cNvPr id="6" name="Text 4"/>
          <p:cNvSpPr/>
          <p:nvPr/>
        </p:nvSpPr>
        <p:spPr>
          <a:xfrm>
            <a:off x="731520" y="1481328"/>
            <a:ext cx="106984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 “seu lado” cresce quando você sai de SaaS e vai para IaaS.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822960" y="2148840"/>
            <a:ext cx="10607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Quanto você “carrega” de responsabilidade (exemplo didático):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22960" y="274320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SaaS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1645920" y="2560320"/>
            <a:ext cx="7680960" cy="6400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1645920" y="2560320"/>
            <a:ext cx="1536192" cy="640080"/>
          </a:xfrm>
          <a:prstGeom prst="roundRect">
            <a:avLst/>
          </a:prstGeom>
          <a:solidFill>
            <a:srgbClr val="0078D4">
              <a:alpha val="75000"/>
            </a:srgbClr>
          </a:solidFill>
          <a:ln w="12700">
            <a:solidFill>
              <a:srgbClr val="0078D4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9555480" y="2633472"/>
            <a:ext cx="18288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Cliente: 20%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Provedor: 80%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822960" y="374904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PaaS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1645920" y="3566160"/>
            <a:ext cx="7680960" cy="6400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1645920" y="3566160"/>
            <a:ext cx="3456432" cy="640080"/>
          </a:xfrm>
          <a:prstGeom prst="roundRect">
            <a:avLst/>
          </a:prstGeom>
          <a:solidFill>
            <a:srgbClr val="0078D4">
              <a:alpha val="75000"/>
            </a:srgbClr>
          </a:solidFill>
          <a:ln w="12700">
            <a:solidFill>
              <a:srgbClr val="0078D4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9555480" y="3639312"/>
            <a:ext cx="18288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Cliente: 45%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Provedor: 55%</a:t>
            </a:r>
            <a:endParaRPr lang="en-US" sz="1100" dirty="0"/>
          </a:p>
        </p:txBody>
      </p:sp>
      <p:sp>
        <p:nvSpPr>
          <p:cNvPr id="16" name="Text 14"/>
          <p:cNvSpPr/>
          <p:nvPr/>
        </p:nvSpPr>
        <p:spPr>
          <a:xfrm>
            <a:off x="822960" y="4754880"/>
            <a:ext cx="731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IaaS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1645920" y="4572000"/>
            <a:ext cx="7680960" cy="6400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1645920" y="4572000"/>
            <a:ext cx="5376672" cy="640080"/>
          </a:xfrm>
          <a:prstGeom prst="roundRect">
            <a:avLst/>
          </a:prstGeom>
          <a:solidFill>
            <a:srgbClr val="0078D4">
              <a:alpha val="75000"/>
            </a:srgbClr>
          </a:solidFill>
          <a:ln w="12700">
            <a:solidFill>
              <a:srgbClr val="0078D4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555480" y="4645152"/>
            <a:ext cx="18288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Cliente: 70%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Provedor: 30%</a:t>
            </a:r>
            <a:endParaRPr lang="en-US" sz="1100" dirty="0"/>
          </a:p>
        </p:txBody>
      </p:sp>
      <p:sp>
        <p:nvSpPr>
          <p:cNvPr id="20" name="Shape 18"/>
          <p:cNvSpPr/>
          <p:nvPr/>
        </p:nvSpPr>
        <p:spPr>
          <a:xfrm>
            <a:off x="822960" y="571500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822960" y="5715000"/>
            <a:ext cx="109728" cy="65532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1051560" y="582472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Leitura correta: cloud reduz trabalho “pesado” do data center, mas não terceiriza decisões de arquitetura, IAM e dados.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Fundamentos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9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Checklist rápido: “quem cuida do quê?” (exemplos)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240280"/>
            <a:ext cx="1463040" cy="56692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32688" y="2313432"/>
            <a:ext cx="128016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Área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2286000" y="2240280"/>
            <a:ext cx="4572000" cy="56692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395728" y="2313432"/>
            <a:ext cx="43891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Tipicamente o provedor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6858000" y="2240280"/>
            <a:ext cx="4572000" cy="56692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6967728" y="2313432"/>
            <a:ext cx="43891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Tipicamente o cliente (você)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822960" y="2807208"/>
            <a:ext cx="146304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32688" y="2898648"/>
            <a:ext cx="128016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Segurança física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2286000" y="2807208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2395728" y="2898648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Data centers, acesso, hardware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6858000" y="2807208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6967728" y="2898648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—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822960" y="3374136"/>
            <a:ext cx="146304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32688" y="3465576"/>
            <a:ext cx="128016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Hypervisor &amp; infra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2286000" y="3374136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2395728" y="3465576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Virtualização, rede física, patches da infra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6858000" y="3374136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6967728" y="3465576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—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822960" y="3941064"/>
            <a:ext cx="146304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932688" y="4032504"/>
            <a:ext cx="128016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SO / runtime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2286000" y="3941064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2395728" y="4032504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Depende: em PaaS muitas vezes sim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6858000" y="3941064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967728" y="4032504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Em IaaS: patching, hardening, config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822960" y="4507992"/>
            <a:ext cx="146304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932688" y="4599432"/>
            <a:ext cx="128016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Identidade &amp; acesso</a:t>
            </a:r>
            <a:endParaRPr lang="en-US" sz="1200" dirty="0"/>
          </a:p>
        </p:txBody>
      </p:sp>
      <p:sp>
        <p:nvSpPr>
          <p:cNvPr id="32" name="Shape 30"/>
          <p:cNvSpPr/>
          <p:nvPr/>
        </p:nvSpPr>
        <p:spPr>
          <a:xfrm>
            <a:off x="2286000" y="4507992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2395728" y="4599432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Ferramentas IAM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6858000" y="4507992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6967728" y="4599432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Modelar roles, MFA, least privilege, revisão</a:t>
            </a:r>
            <a:endParaRPr lang="en-US" sz="1200" dirty="0"/>
          </a:p>
        </p:txBody>
      </p:sp>
      <p:sp>
        <p:nvSpPr>
          <p:cNvPr id="36" name="Shape 34"/>
          <p:cNvSpPr/>
          <p:nvPr/>
        </p:nvSpPr>
        <p:spPr>
          <a:xfrm>
            <a:off x="822960" y="5074920"/>
            <a:ext cx="146304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32688" y="5166360"/>
            <a:ext cx="128016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Dados</a:t>
            </a:r>
            <a:endParaRPr lang="en-US" sz="1200" dirty="0"/>
          </a:p>
        </p:txBody>
      </p:sp>
      <p:sp>
        <p:nvSpPr>
          <p:cNvPr id="38" name="Shape 36"/>
          <p:cNvSpPr/>
          <p:nvPr/>
        </p:nvSpPr>
        <p:spPr>
          <a:xfrm>
            <a:off x="2286000" y="5074920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2395728" y="5166360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Criptografia disponível, backups opcionais</a:t>
            </a:r>
            <a:endParaRPr lang="en-US" sz="1200" dirty="0"/>
          </a:p>
        </p:txBody>
      </p:sp>
      <p:sp>
        <p:nvSpPr>
          <p:cNvPr id="40" name="Shape 38"/>
          <p:cNvSpPr/>
          <p:nvPr/>
        </p:nvSpPr>
        <p:spPr>
          <a:xfrm>
            <a:off x="6858000" y="5074920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967728" y="5166360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Classificação, chaves, retenção, LGPD</a:t>
            </a:r>
            <a:endParaRPr lang="en-US" sz="1200" dirty="0"/>
          </a:p>
        </p:txBody>
      </p:sp>
      <p:sp>
        <p:nvSpPr>
          <p:cNvPr id="42" name="Shape 40"/>
          <p:cNvSpPr/>
          <p:nvPr/>
        </p:nvSpPr>
        <p:spPr>
          <a:xfrm>
            <a:off x="822960" y="5641848"/>
            <a:ext cx="146304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932688" y="5733288"/>
            <a:ext cx="128016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Aplicação</a:t>
            </a:r>
            <a:endParaRPr lang="en-US" sz="1200" dirty="0"/>
          </a:p>
        </p:txBody>
      </p:sp>
      <p:sp>
        <p:nvSpPr>
          <p:cNvPr id="44" name="Shape 42"/>
          <p:cNvSpPr/>
          <p:nvPr/>
        </p:nvSpPr>
        <p:spPr>
          <a:xfrm>
            <a:off x="2286000" y="5641848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2395728" y="5733288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—</a:t>
            </a:r>
            <a:endParaRPr lang="en-US" sz="1200" dirty="0"/>
          </a:p>
        </p:txBody>
      </p:sp>
      <p:sp>
        <p:nvSpPr>
          <p:cNvPr id="46" name="Shape 44"/>
          <p:cNvSpPr/>
          <p:nvPr/>
        </p:nvSpPr>
        <p:spPr>
          <a:xfrm>
            <a:off x="6858000" y="5641848"/>
            <a:ext cx="4572000" cy="566928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6967728" y="5733288"/>
            <a:ext cx="4389120" cy="384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Código, dependências, segredos, SDLC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ssets/blue_wires.jpg"/>
          <p:cNvPicPr>
            <a:picLocks noChangeAspect="1"/>
          </p:cNvPicPr>
          <p:nvPr/>
        </p:nvPicPr>
        <p:blipFill>
          <a:blip r:embed="rId3"/>
          <a:srcRect t="7802" b="7802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22960" y="2377440"/>
            <a:ext cx="1060704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Comparativos (AWS x Azure x GCP)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822960" y="3246120"/>
            <a:ext cx="106070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Tradução de nomes + o que comparar de verdade.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11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Mapa mental de equivalências (tradução de nomes)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148840"/>
            <a:ext cx="155448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32688" y="2221992"/>
            <a:ext cx="137160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Necessidade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2377440" y="2148840"/>
            <a:ext cx="164592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487168" y="2221992"/>
            <a:ext cx="146304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AWS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4023360" y="2148840"/>
            <a:ext cx="182880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133088" y="2221992"/>
            <a:ext cx="164592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5852160" y="2148840"/>
            <a:ext cx="192024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5961888" y="2221992"/>
            <a:ext cx="173736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Google Cloud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7772400" y="2148840"/>
            <a:ext cx="3657600" cy="530352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882128" y="2221992"/>
            <a:ext cx="3474720" cy="420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Compare de verdade…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822960" y="2679192"/>
            <a:ext cx="1554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932688" y="2770632"/>
            <a:ext cx="1371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VM / IaaS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2377440" y="2679192"/>
            <a:ext cx="1645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2487168" y="2770632"/>
            <a:ext cx="1463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EC2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4023360" y="2679192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4133088" y="2770632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Virtual Machines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5852160" y="2679192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5961888" y="2770632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Compute Engine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7772400" y="2679192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882128" y="2770632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Tipos, spot/preemptible, autoscaling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822960" y="3209544"/>
            <a:ext cx="1554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932688" y="3300984"/>
            <a:ext cx="1371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Kubernetes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2377440" y="3209544"/>
            <a:ext cx="1645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2487168" y="3300984"/>
            <a:ext cx="1463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EKS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4023360" y="3209544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4133088" y="3300984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AKS</a:t>
            </a:r>
            <a:endParaRPr lang="en-US" sz="1200" dirty="0"/>
          </a:p>
        </p:txBody>
      </p:sp>
      <p:sp>
        <p:nvSpPr>
          <p:cNvPr id="32" name="Shape 30"/>
          <p:cNvSpPr/>
          <p:nvPr/>
        </p:nvSpPr>
        <p:spPr>
          <a:xfrm>
            <a:off x="5852160" y="3209544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5961888" y="3300984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GKE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7772400" y="3209544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7882128" y="3300984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Day-2 ops, upgrades, IAM/rede</a:t>
            </a:r>
            <a:endParaRPr lang="en-US" sz="1200" dirty="0"/>
          </a:p>
        </p:txBody>
      </p:sp>
      <p:sp>
        <p:nvSpPr>
          <p:cNvPr id="36" name="Shape 34"/>
          <p:cNvSpPr/>
          <p:nvPr/>
        </p:nvSpPr>
        <p:spPr>
          <a:xfrm>
            <a:off x="822960" y="3739896"/>
            <a:ext cx="1554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932688" y="3831336"/>
            <a:ext cx="1371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Serverless</a:t>
            </a:r>
            <a:endParaRPr lang="en-US" sz="1200" dirty="0"/>
          </a:p>
        </p:txBody>
      </p:sp>
      <p:sp>
        <p:nvSpPr>
          <p:cNvPr id="38" name="Shape 36"/>
          <p:cNvSpPr/>
          <p:nvPr/>
        </p:nvSpPr>
        <p:spPr>
          <a:xfrm>
            <a:off x="2377440" y="3739896"/>
            <a:ext cx="1645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2487168" y="3831336"/>
            <a:ext cx="1463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Lambda</a:t>
            </a:r>
            <a:endParaRPr lang="en-US" sz="1200" dirty="0"/>
          </a:p>
        </p:txBody>
      </p:sp>
      <p:sp>
        <p:nvSpPr>
          <p:cNvPr id="40" name="Shape 38"/>
          <p:cNvSpPr/>
          <p:nvPr/>
        </p:nvSpPr>
        <p:spPr>
          <a:xfrm>
            <a:off x="4023360" y="3739896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4133088" y="3831336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 Functions</a:t>
            </a:r>
            <a:endParaRPr lang="en-US" sz="1200" dirty="0"/>
          </a:p>
        </p:txBody>
      </p:sp>
      <p:sp>
        <p:nvSpPr>
          <p:cNvPr id="42" name="Shape 40"/>
          <p:cNvSpPr/>
          <p:nvPr/>
        </p:nvSpPr>
        <p:spPr>
          <a:xfrm>
            <a:off x="5852160" y="3739896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5961888" y="3831336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Functions</a:t>
            </a:r>
            <a:endParaRPr lang="en-US" sz="1200" dirty="0"/>
          </a:p>
        </p:txBody>
      </p:sp>
      <p:sp>
        <p:nvSpPr>
          <p:cNvPr id="44" name="Shape 42"/>
          <p:cNvSpPr/>
          <p:nvPr/>
        </p:nvSpPr>
        <p:spPr>
          <a:xfrm>
            <a:off x="7772400" y="3739896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7882128" y="3831336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Eventos, cold start, limites, tracing</a:t>
            </a:r>
            <a:endParaRPr lang="en-US" sz="1200" dirty="0"/>
          </a:p>
        </p:txBody>
      </p:sp>
      <p:sp>
        <p:nvSpPr>
          <p:cNvPr id="46" name="Shape 44"/>
          <p:cNvSpPr/>
          <p:nvPr/>
        </p:nvSpPr>
        <p:spPr>
          <a:xfrm>
            <a:off x="822960" y="4270248"/>
            <a:ext cx="1554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7" name="Text 45"/>
          <p:cNvSpPr/>
          <p:nvPr/>
        </p:nvSpPr>
        <p:spPr>
          <a:xfrm>
            <a:off x="932688" y="4361688"/>
            <a:ext cx="1371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Objeto</a:t>
            </a:r>
            <a:endParaRPr lang="en-US" sz="1200" dirty="0"/>
          </a:p>
        </p:txBody>
      </p:sp>
      <p:sp>
        <p:nvSpPr>
          <p:cNvPr id="48" name="Shape 46"/>
          <p:cNvSpPr/>
          <p:nvPr/>
        </p:nvSpPr>
        <p:spPr>
          <a:xfrm>
            <a:off x="2377440" y="4270248"/>
            <a:ext cx="1645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2487168" y="4361688"/>
            <a:ext cx="1463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S3</a:t>
            </a:r>
            <a:endParaRPr lang="en-US" sz="1200" dirty="0"/>
          </a:p>
        </p:txBody>
      </p:sp>
      <p:sp>
        <p:nvSpPr>
          <p:cNvPr id="50" name="Shape 48"/>
          <p:cNvSpPr/>
          <p:nvPr/>
        </p:nvSpPr>
        <p:spPr>
          <a:xfrm>
            <a:off x="4023360" y="4270248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4133088" y="4361688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Blob</a:t>
            </a:r>
            <a:endParaRPr lang="en-US" sz="1200" dirty="0"/>
          </a:p>
        </p:txBody>
      </p:sp>
      <p:sp>
        <p:nvSpPr>
          <p:cNvPr id="52" name="Shape 50"/>
          <p:cNvSpPr/>
          <p:nvPr/>
        </p:nvSpPr>
        <p:spPr>
          <a:xfrm>
            <a:off x="5852160" y="4270248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5961888" y="4361688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Storage</a:t>
            </a:r>
            <a:endParaRPr lang="en-US" sz="1200" dirty="0"/>
          </a:p>
        </p:txBody>
      </p:sp>
      <p:sp>
        <p:nvSpPr>
          <p:cNvPr id="54" name="Shape 52"/>
          <p:cNvSpPr/>
          <p:nvPr/>
        </p:nvSpPr>
        <p:spPr>
          <a:xfrm>
            <a:off x="7772400" y="4270248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5" name="Text 53"/>
          <p:cNvSpPr/>
          <p:nvPr/>
        </p:nvSpPr>
        <p:spPr>
          <a:xfrm>
            <a:off x="7882128" y="4361688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Classes, lifecycle, requests, egress</a:t>
            </a:r>
            <a:endParaRPr lang="en-US" sz="1200" dirty="0"/>
          </a:p>
        </p:txBody>
      </p:sp>
      <p:sp>
        <p:nvSpPr>
          <p:cNvPr id="56" name="Shape 54"/>
          <p:cNvSpPr/>
          <p:nvPr/>
        </p:nvSpPr>
        <p:spPr>
          <a:xfrm>
            <a:off x="822960" y="4800600"/>
            <a:ext cx="1554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932688" y="4892040"/>
            <a:ext cx="1371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DW</a:t>
            </a:r>
            <a:endParaRPr lang="en-US" sz="1200" dirty="0"/>
          </a:p>
        </p:txBody>
      </p:sp>
      <p:sp>
        <p:nvSpPr>
          <p:cNvPr id="58" name="Shape 56"/>
          <p:cNvSpPr/>
          <p:nvPr/>
        </p:nvSpPr>
        <p:spPr>
          <a:xfrm>
            <a:off x="2377440" y="4800600"/>
            <a:ext cx="1645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2487168" y="4892040"/>
            <a:ext cx="1463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Redshift</a:t>
            </a:r>
            <a:endParaRPr lang="en-US" sz="1200" dirty="0"/>
          </a:p>
        </p:txBody>
      </p:sp>
      <p:sp>
        <p:nvSpPr>
          <p:cNvPr id="60" name="Shape 58"/>
          <p:cNvSpPr/>
          <p:nvPr/>
        </p:nvSpPr>
        <p:spPr>
          <a:xfrm>
            <a:off x="4023360" y="4800600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4133088" y="4892040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Synapse</a:t>
            </a:r>
            <a:endParaRPr lang="en-US" sz="1200" dirty="0"/>
          </a:p>
        </p:txBody>
      </p:sp>
      <p:sp>
        <p:nvSpPr>
          <p:cNvPr id="62" name="Shape 60"/>
          <p:cNvSpPr/>
          <p:nvPr/>
        </p:nvSpPr>
        <p:spPr>
          <a:xfrm>
            <a:off x="5852160" y="4800600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5961888" y="4892040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BigQuery</a:t>
            </a:r>
            <a:endParaRPr lang="en-US" sz="1200" dirty="0"/>
          </a:p>
        </p:txBody>
      </p:sp>
      <p:sp>
        <p:nvSpPr>
          <p:cNvPr id="64" name="Shape 62"/>
          <p:cNvSpPr/>
          <p:nvPr/>
        </p:nvSpPr>
        <p:spPr>
          <a:xfrm>
            <a:off x="7772400" y="4800600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5" name="Text 63"/>
          <p:cNvSpPr/>
          <p:nvPr/>
        </p:nvSpPr>
        <p:spPr>
          <a:xfrm>
            <a:off x="7882128" y="4892040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Serverless vs provisionado, custo por uso</a:t>
            </a:r>
            <a:endParaRPr lang="en-US" sz="1200" dirty="0"/>
          </a:p>
        </p:txBody>
      </p:sp>
      <p:sp>
        <p:nvSpPr>
          <p:cNvPr id="66" name="Shape 64"/>
          <p:cNvSpPr/>
          <p:nvPr/>
        </p:nvSpPr>
        <p:spPr>
          <a:xfrm>
            <a:off x="822960" y="5330952"/>
            <a:ext cx="155448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7" name="Text 65"/>
          <p:cNvSpPr/>
          <p:nvPr/>
        </p:nvSpPr>
        <p:spPr>
          <a:xfrm>
            <a:off x="932688" y="5422392"/>
            <a:ext cx="137160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Observabilidade</a:t>
            </a:r>
            <a:endParaRPr lang="en-US" sz="1200" dirty="0"/>
          </a:p>
        </p:txBody>
      </p:sp>
      <p:sp>
        <p:nvSpPr>
          <p:cNvPr id="68" name="Shape 66"/>
          <p:cNvSpPr/>
          <p:nvPr/>
        </p:nvSpPr>
        <p:spPr>
          <a:xfrm>
            <a:off x="2377440" y="5330952"/>
            <a:ext cx="164592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9" name="Text 67"/>
          <p:cNvSpPr/>
          <p:nvPr/>
        </p:nvSpPr>
        <p:spPr>
          <a:xfrm>
            <a:off x="2487168" y="5422392"/>
            <a:ext cx="146304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CloudWatch</a:t>
            </a:r>
            <a:endParaRPr lang="en-US" sz="1200" dirty="0"/>
          </a:p>
        </p:txBody>
      </p:sp>
      <p:sp>
        <p:nvSpPr>
          <p:cNvPr id="70" name="Shape 68"/>
          <p:cNvSpPr/>
          <p:nvPr/>
        </p:nvSpPr>
        <p:spPr>
          <a:xfrm>
            <a:off x="4023360" y="5330952"/>
            <a:ext cx="18288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1" name="Text 69"/>
          <p:cNvSpPr/>
          <p:nvPr/>
        </p:nvSpPr>
        <p:spPr>
          <a:xfrm>
            <a:off x="4133088" y="5422392"/>
            <a:ext cx="16459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Azure Monitor</a:t>
            </a:r>
            <a:endParaRPr lang="en-US" sz="1200" dirty="0"/>
          </a:p>
        </p:txBody>
      </p:sp>
      <p:sp>
        <p:nvSpPr>
          <p:cNvPr id="72" name="Shape 70"/>
          <p:cNvSpPr/>
          <p:nvPr/>
        </p:nvSpPr>
        <p:spPr>
          <a:xfrm>
            <a:off x="5852160" y="5330952"/>
            <a:ext cx="192024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3" name="Text 71"/>
          <p:cNvSpPr/>
          <p:nvPr/>
        </p:nvSpPr>
        <p:spPr>
          <a:xfrm>
            <a:off x="5961888" y="5422392"/>
            <a:ext cx="173736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Cloud Monitoring</a:t>
            </a:r>
            <a:endParaRPr lang="en-US" sz="1200" dirty="0"/>
          </a:p>
        </p:txBody>
      </p:sp>
      <p:sp>
        <p:nvSpPr>
          <p:cNvPr id="74" name="Shape 72"/>
          <p:cNvSpPr/>
          <p:nvPr/>
        </p:nvSpPr>
        <p:spPr>
          <a:xfrm>
            <a:off x="7772400" y="5330952"/>
            <a:ext cx="3657600" cy="530352"/>
          </a:xfrm>
          <a:prstGeom prst="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5" name="Text 73"/>
          <p:cNvSpPr/>
          <p:nvPr/>
        </p:nvSpPr>
        <p:spPr>
          <a:xfrm>
            <a:off x="7882128" y="5422392"/>
            <a:ext cx="3474720" cy="3474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Custo de logs + correlação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5F7FB"/>
          </a:solidFill>
          <a:ln w="12700">
            <a:solidFill>
              <a:srgbClr val="E6EBF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48640" y="109728"/>
            <a:ext cx="8686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Comparativos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9601200" y="109728"/>
            <a:ext cx="21031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12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31520" y="713232"/>
            <a:ext cx="1069848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Compute (VMs): o que muda entre clouds?</a:t>
            </a:r>
            <a:endParaRPr lang="en-US" sz="3800" dirty="0"/>
          </a:p>
        </p:txBody>
      </p:sp>
      <p:sp>
        <p:nvSpPr>
          <p:cNvPr id="6" name="Shape 4"/>
          <p:cNvSpPr/>
          <p:nvPr/>
        </p:nvSpPr>
        <p:spPr>
          <a:xfrm>
            <a:off x="822960" y="2286000"/>
            <a:ext cx="3383280" cy="35661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822960" y="2286000"/>
            <a:ext cx="91440" cy="3566160"/>
          </a:xfrm>
          <a:prstGeom prst="rect">
            <a:avLst/>
          </a:prstGeom>
          <a:solidFill>
            <a:srgbClr val="FF9900"/>
          </a:solidFill>
          <a:ln w="12700">
            <a:solidFill>
              <a:srgbClr val="FF99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51560" y="2468880"/>
            <a:ext cx="30632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Compare por workload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51560" y="2880360"/>
            <a:ext cx="3063240" cy="27889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CPU/memória (burstable vs general vs memory optimized)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GPUs e disponibilidade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Spot/Preemptible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Placement/latência (AZ, região)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Images/patching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4343400" y="2286000"/>
            <a:ext cx="3383280" cy="35661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4343400" y="2286000"/>
            <a:ext cx="91440" cy="3566160"/>
          </a:xfrm>
          <a:prstGeom prst="rect">
            <a:avLst/>
          </a:prstGeom>
          <a:solidFill>
            <a:srgbClr val="0078D4"/>
          </a:solidFill>
          <a:ln w="12700">
            <a:solidFill>
              <a:srgbClr val="0078D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572000" y="2468880"/>
            <a:ext cx="30632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Compare por operação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572000" y="2880360"/>
            <a:ext cx="3063240" cy="27889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Autoscaling (métricas, warm pool)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Patching/hardening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Observabilidade padrão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Integração IAM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Backup/DR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7863840" y="2286000"/>
            <a:ext cx="3566160" cy="35661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6EBF5"/>
            </a:solidFill>
            <a:prstDash val="solid"/>
          </a:ln>
          <a:effectLst>
            <a:outerShdw blurRad="50800" dist="2540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863840" y="2286000"/>
            <a:ext cx="91440" cy="3566160"/>
          </a:xfrm>
          <a:prstGeom prst="rect">
            <a:avLst/>
          </a:prstGeom>
          <a:solidFill>
            <a:srgbClr val="4285F4"/>
          </a:solidFill>
          <a:ln w="12700">
            <a:solidFill>
              <a:srgbClr val="4285F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092440" y="2468880"/>
            <a:ext cx="3246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Compare por custo real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092440" y="2880360"/>
            <a:ext cx="3246120" cy="27889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Compromissos (SP/RI/CUD)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Egress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Licenciamento (Windows/SQL)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Overprovision</a:t>
            </a:r>
            <a:endParaRPr lang="en-US" sz="1300" dirty="0"/>
          </a:p>
          <a:p>
            <a:pPr marL="0" indent="0">
              <a:buNone/>
            </a:pPr>
            <a:r>
              <a:rPr lang="en-US" sz="1300" dirty="0">
                <a:solidFill>
                  <a:srgbClr val="5B6B8A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• Custo de logs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822960" y="5989320"/>
            <a:ext cx="10607040" cy="655320"/>
          </a:xfrm>
          <a:prstGeom prst="roundRect">
            <a:avLst/>
          </a:prstGeom>
          <a:solidFill>
            <a:srgbClr val="FFF7E6"/>
          </a:solidFill>
          <a:ln w="12700">
            <a:solidFill>
              <a:srgbClr val="FFD08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822960" y="5989320"/>
            <a:ext cx="109728" cy="655320"/>
          </a:xfrm>
          <a:prstGeom prst="rect">
            <a:avLst/>
          </a:prstGeom>
          <a:solidFill>
            <a:srgbClr val="34A853"/>
          </a:solidFill>
          <a:ln w="12700">
            <a:solidFill>
              <a:srgbClr val="34A853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1051560" y="6099048"/>
            <a:ext cx="10287000" cy="472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Pergunta para a turma: qual item acima costuma ser “esquecido” em projetos?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4804</Words>
  <Application>Microsoft Office PowerPoint</Application>
  <PresentationFormat>Widescreen</PresentationFormat>
  <Paragraphs>738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ChatGPT</dc:creator>
  <cp:lastModifiedBy>Rodrigo Barbosa Costa de Carvalho</cp:lastModifiedBy>
  <cp:revision>3</cp:revision>
  <dcterms:created xsi:type="dcterms:W3CDTF">2026-01-31T10:21:19Z</dcterms:created>
  <dcterms:modified xsi:type="dcterms:W3CDTF">2026-01-31T14:38:27Z</dcterms:modified>
</cp:coreProperties>
</file>